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6"/>
  </p:notesMasterIdLst>
  <p:handoutMasterIdLst>
    <p:handoutMasterId r:id="rId7"/>
  </p:handoutMasterIdLst>
  <p:sldIdLst>
    <p:sldId id="9134" r:id="rId2"/>
    <p:sldId id="9105" r:id="rId3"/>
    <p:sldId id="9135" r:id="rId4"/>
    <p:sldId id="9137" r:id="rId5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58" userDrawn="1">
          <p15:clr>
            <a:srgbClr val="A4A3A4"/>
          </p15:clr>
        </p15:guide>
        <p15:guide id="3" orient="horz" pos="1389" userDrawn="1">
          <p15:clr>
            <a:srgbClr val="A4A3A4"/>
          </p15:clr>
        </p15:guide>
        <p15:guide id="4" orient="horz" pos="2296" userDrawn="1">
          <p15:clr>
            <a:srgbClr val="A4A3A4"/>
          </p15:clr>
        </p15:guide>
        <p15:guide id="5" orient="horz" pos="32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0B4EA2"/>
    <a:srgbClr val="F68820"/>
    <a:srgbClr val="20B14A"/>
    <a:srgbClr val="333399"/>
    <a:srgbClr val="00B036"/>
    <a:srgbClr val="0000FF"/>
    <a:srgbClr val="009900"/>
    <a:srgbClr val="05AB0D"/>
    <a:srgbClr val="F59D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46" autoAdjust="0"/>
    <p:restoredTop sz="95373" autoAdjust="0"/>
  </p:normalViewPr>
  <p:slideViewPr>
    <p:cSldViewPr>
      <p:cViewPr varScale="1">
        <p:scale>
          <a:sx n="86" d="100"/>
          <a:sy n="86" d="100"/>
        </p:scale>
        <p:origin x="1638" y="90"/>
      </p:cViewPr>
      <p:guideLst>
        <p:guide orient="horz" pos="436"/>
        <p:guide pos="158"/>
        <p:guide orient="horz" pos="1389"/>
        <p:guide orient="horz" pos="2296"/>
        <p:guide orient="horz" pos="320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6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9" rIns="90823" bIns="45399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3868A-54BA-4ECA-B3DC-007C6015A8FA}" type="datetime1">
              <a:rPr lang="ko-KR" altLang="en-US" smtClean="0"/>
              <a:t>2023-10-25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744158-E288-4B8E-B832-B1BB3BA2F89F}" type="datetime1">
              <a:rPr lang="ko-KR" altLang="en-US" smtClean="0"/>
              <a:t>2023-10-25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6EAE7-49B9-4339-84CD-8E4D5FE02B44}" type="datetime1">
              <a:rPr lang="ko-KR" altLang="en-US" smtClean="0"/>
              <a:t>2023-10-25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0C3FA-DC51-4903-848D-009512CB7E3B}" type="datetime1">
              <a:rPr lang="ko-KR" altLang="en-US" smtClean="0"/>
              <a:t>2023-10-25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9A1915-FE72-48D5-AC44-728613041AC6}" type="datetime1">
              <a:rPr lang="ko-KR" altLang="en-US" smtClean="0"/>
              <a:t>2023-10-25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87786-F9ED-4BA4-9132-50F6D172AB8F}" type="datetime1">
              <a:rPr lang="ko-KR" altLang="en-US" smtClean="0"/>
              <a:t>2023-10-25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8429D-9B3E-46A8-B575-9596B3234EA4}" type="datetime1">
              <a:rPr lang="ko-KR" altLang="en-US" smtClean="0"/>
              <a:t>2023-10-25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9B3E1-409D-4A2C-99E5-FAE7AF8149DE}" type="datetime1">
              <a:rPr lang="ko-KR" altLang="en-US" smtClean="0"/>
              <a:t>2023-10-25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730F3-1A77-4B2C-BC48-AA98B4DB610A}" type="datetime1">
              <a:rPr lang="ko-KR" altLang="en-US" smtClean="0"/>
              <a:t>2023-10-25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4D91F-DC10-4202-B865-1E90480AECD1}" type="datetime1">
              <a:rPr lang="ko-KR" altLang="en-US" smtClean="0"/>
              <a:t>2023-10-25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DD1B-0248-4E46-9F4C-117CDC83198B}" type="datetime1">
              <a:rPr lang="ko-KR" altLang="en-US" smtClean="0"/>
              <a:t>2023-10-25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68B16EB-32A7-49F7-944C-E54DB9B1C3AE}" type="datetime1">
              <a:rPr lang="ko-KR" altLang="en-US" smtClean="0"/>
              <a:t>2023-10-25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51520" y="2420888"/>
            <a:ext cx="7992888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 marL="1169988" lvl="1" indent="-457200" algn="dist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spc="-15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월간업무 추진계획</a:t>
            </a:r>
            <a:r>
              <a:rPr lang="en-US" altLang="ko-KR" sz="6600" b="1" spc="-15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 algn="dist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spc="-150" dirty="0">
                <a:solidFill>
                  <a:srgbClr val="8C8CC5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spc="-150" dirty="0">
              <a:solidFill>
                <a:srgbClr val="8C8CC5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5649EDD-1B81-4563-B8A5-66FF2FE4C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584" y="3356992"/>
            <a:ext cx="7344816" cy="867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4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(2023. 11. 1. ~ 11. 30.)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651EF7DE-28BC-4B59-B9BE-CA38B93EEA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8225"/>
            <a:ext cx="2232248" cy="156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4821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2" name="Rectangle 3">
            <a:extLst>
              <a:ext uri="{FF2B5EF4-FFF2-40B4-BE49-F238E27FC236}">
                <a16:creationId xmlns:a16="http://schemas.microsoft.com/office/drawing/2014/main" id="{36E99639-1A59-47A3-B08B-EB1EC32F6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420888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2. 2023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주요업무 추진실적 보고회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11. 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ts val="35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dirty="0">
                <a:solidFill>
                  <a:srgbClr val="00CC00"/>
                </a:solidFill>
                <a:latin typeface="HY헤드라인M" pitchFamily="18" charset="-127"/>
                <a:ea typeface="HY헤드라인M" pitchFamily="18" charset="-127"/>
              </a:rPr>
              <a:t>보고회 주재</a:t>
            </a:r>
            <a:endParaRPr lang="en-US" altLang="ko-KR" sz="20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BEB9B8CE-CFE9-43EC-89BF-78B12978A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1124744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)·16.(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800" b="1" dirty="0">
              <a:solidFill>
                <a:srgbClr val="00CC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5CFD3FDC-E678-4C7E-AF42-4E4BEABFF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077072"/>
            <a:ext cx="91440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Font typeface="Wingdings" panose="05000000000000000000" pitchFamily="2" charset="2"/>
              <a:buNone/>
            </a:pPr>
            <a:r>
              <a:rPr lang="en-US" altLang="ko-KR" sz="1000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 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en-US" altLang="ko-KR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2023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하반기 건설사업장 점검</a:t>
            </a: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11. 6.(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~ 11. 17.(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감사팀장 외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군민감사관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</a:pPr>
            <a:r>
              <a:rPr lang="ko-KR" altLang="en-US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도급액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</a:t>
            </a:r>
            <a:r>
              <a:rPr lang="ko-KR" altLang="en-US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천만원 이상 건설사업장</a:t>
            </a:r>
            <a:endParaRPr lang="en-US" altLang="ko-KR" dirty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5660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9" name="Rectangle 3">
            <a:extLst>
              <a:ext uri="{FF2B5EF4-FFF2-40B4-BE49-F238E27FC236}">
                <a16:creationId xmlns:a16="http://schemas.microsoft.com/office/drawing/2014/main" id="{B66ADD6B-CD75-48C9-B7A4-86C2CE25F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2420888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5. 2023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지방보조금 심의위원회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재난상황실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12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공무원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민간위원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9)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지방보조금 예산편성 심의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건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3808E80C-E467-4381-B121-87A736864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4220667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6. 2024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본예산 편성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예산안 보고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결재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 : 11. 14. 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화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예산안 의회 제출 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: 11. 20. 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월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en-US" altLang="ko-KR" sz="20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22" name="Rectangle 3">
            <a:extLst>
              <a:ext uri="{FF2B5EF4-FFF2-40B4-BE49-F238E27FC236}">
                <a16:creationId xmlns:a16="http://schemas.microsoft.com/office/drawing/2014/main" id="{BFDA2419-A057-4832-8A16-112895BAA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1124744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군민자문단 워크숍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11. 9.(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여수시 일원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군민자문단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40018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그룹 12">
            <a:extLst>
              <a:ext uri="{FF2B5EF4-FFF2-40B4-BE49-F238E27FC236}">
                <a16:creationId xmlns:a16="http://schemas.microsoft.com/office/drawing/2014/main" id="{1F920774-B9C5-4BD1-B099-EE2BD205A80E}"/>
              </a:ext>
            </a:extLst>
          </p:cNvPr>
          <p:cNvGrpSpPr/>
          <p:nvPr/>
        </p:nvGrpSpPr>
        <p:grpSpPr>
          <a:xfrm>
            <a:off x="6516216" y="22514"/>
            <a:ext cx="2592288" cy="504056"/>
            <a:chOff x="5796136" y="1340768"/>
            <a:chExt cx="2592288" cy="504056"/>
          </a:xfrm>
        </p:grpSpPr>
        <p:sp>
          <p:nvSpPr>
            <p:cNvPr id="14" name="사각형: 둥근 모서리 13">
              <a:extLst>
                <a:ext uri="{FF2B5EF4-FFF2-40B4-BE49-F238E27FC236}">
                  <a16:creationId xmlns:a16="http://schemas.microsoft.com/office/drawing/2014/main" id="{9E0E099B-FF46-4CBA-9BD5-3C70CC2BF0CB}"/>
                </a:ext>
              </a:extLst>
            </p:cNvPr>
            <p:cNvSpPr/>
            <p:nvPr/>
          </p:nvSpPr>
          <p:spPr>
            <a:xfrm>
              <a:off x="5796136" y="1340768"/>
              <a:ext cx="2592288" cy="504056"/>
            </a:xfrm>
            <a:prstGeom prst="round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400" dirty="0">
                  <a:solidFill>
                    <a:srgbClr val="0B4EA2"/>
                  </a:solidFill>
                  <a:latin typeface="HY헤드라인M" panose="02030600000101010101" pitchFamily="18" charset="-127"/>
                  <a:ea typeface="HY헤드라인M" panose="02030600000101010101" pitchFamily="18" charset="-127"/>
                </a:rPr>
                <a:t>    기 획 감 사 과</a:t>
              </a:r>
            </a:p>
          </p:txBody>
        </p:sp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id="{891E8F1A-866B-4D7E-937F-264B24470E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68144" y="1412776"/>
              <a:ext cx="432048" cy="360040"/>
            </a:xfrm>
            <a:prstGeom prst="rect">
              <a:avLst/>
            </a:prstGeom>
          </p:spPr>
        </p:pic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E88D9058-22FD-4BA1-BBC9-61DB90ACD367}"/>
              </a:ext>
            </a:extLst>
          </p:cNvPr>
          <p:cNvGrpSpPr/>
          <p:nvPr/>
        </p:nvGrpSpPr>
        <p:grpSpPr>
          <a:xfrm>
            <a:off x="0" y="0"/>
            <a:ext cx="107504" cy="6863492"/>
            <a:chOff x="4067944" y="-5491"/>
            <a:chExt cx="144016" cy="6863492"/>
          </a:xfrm>
        </p:grpSpPr>
        <p:sp>
          <p:nvSpPr>
            <p:cNvPr id="32" name="Freeform 5">
              <a:extLst>
                <a:ext uri="{FF2B5EF4-FFF2-40B4-BE49-F238E27FC236}">
                  <a16:creationId xmlns:a16="http://schemas.microsoft.com/office/drawing/2014/main" id="{DBA80EFC-D88A-4B5E-8C7D-3C02DCFDD9E5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1065214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0B14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3" name="Freeform 5">
              <a:extLst>
                <a:ext uri="{FF2B5EF4-FFF2-40B4-BE49-F238E27FC236}">
                  <a16:creationId xmlns:a16="http://schemas.microsoft.com/office/drawing/2014/main" id="{8BA83B1E-269F-4A35-8210-3FAE7E56898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74026" y="3333783"/>
              <a:ext cx="2331851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6882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  <p:sp>
          <p:nvSpPr>
            <p:cNvPr id="34" name="Freeform 5">
              <a:extLst>
                <a:ext uri="{FF2B5EF4-FFF2-40B4-BE49-F238E27FC236}">
                  <a16:creationId xmlns:a16="http://schemas.microsoft.com/office/drawing/2014/main" id="{DAD56626-C8E1-4A4A-BA35-EB2E635F5ACB}"/>
                </a:ext>
              </a:extLst>
            </p:cNvPr>
            <p:cNvSpPr>
              <a:spLocks/>
            </p:cNvSpPr>
            <p:nvPr/>
          </p:nvSpPr>
          <p:spPr bwMode="auto">
            <a:xfrm rot="5400000">
              <a:off x="2997239" y="5643281"/>
              <a:ext cx="2285425" cy="144016"/>
            </a:xfrm>
            <a:custGeom>
              <a:avLst/>
              <a:gdLst>
                <a:gd name="T0" fmla="*/ 0 w 427"/>
                <a:gd name="T1" fmla="*/ 0 h 286"/>
                <a:gd name="T2" fmla="*/ 427 w 427"/>
                <a:gd name="T3" fmla="*/ 0 h 286"/>
                <a:gd name="T4" fmla="*/ 427 w 427"/>
                <a:gd name="T5" fmla="*/ 286 h 286"/>
                <a:gd name="T6" fmla="*/ 0 w 427"/>
                <a:gd name="T7" fmla="*/ 286 h 286"/>
                <a:gd name="T8" fmla="*/ 0 w 427"/>
                <a:gd name="T9" fmla="*/ 0 h 286"/>
                <a:gd name="T10" fmla="*/ 0 w 427"/>
                <a:gd name="T1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27" h="286">
                  <a:moveTo>
                    <a:pt x="0" y="0"/>
                  </a:moveTo>
                  <a:lnTo>
                    <a:pt x="427" y="0"/>
                  </a:lnTo>
                  <a:lnTo>
                    <a:pt x="427" y="286"/>
                  </a:lnTo>
                  <a:lnTo>
                    <a:pt x="0" y="28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B4EA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맑은 고딕" panose="020B0503020000020004" pitchFamily="50" charset="-127"/>
                  <a:cs typeface="+mn-cs"/>
                </a:rPr>
                <a:t>.</a:t>
              </a:r>
              <a:endParaRPr kumimoji="0" lang="ko-KR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endParaRPr>
            </a:p>
          </p:txBody>
        </p:sp>
      </p:grpSp>
      <p:sp>
        <p:nvSpPr>
          <p:cNvPr id="12" name="Rectangle 3">
            <a:extLst>
              <a:ext uri="{FF2B5EF4-FFF2-40B4-BE49-F238E27FC236}">
                <a16:creationId xmlns:a16="http://schemas.microsoft.com/office/drawing/2014/main" id="{B7F4BB4D-0576-491D-89C5-64259F311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08520" y="1052736"/>
            <a:ext cx="9144000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  <a:cs typeface="+mn-cs"/>
              </a:defRPr>
            </a:lvl9pPr>
          </a:lstStyle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반부패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청렴교육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11. 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spc="-150" dirty="0" err="1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>
                <a:latin typeface="HY헤드라인M" pitchFamily="18" charset="-127"/>
                <a:ea typeface="HY헤드라인M" pitchFamily="18" charset="-127"/>
              </a:rPr>
              <a:t>/ 750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여명 </a:t>
            </a:r>
            <a:r>
              <a:rPr lang="en-US" altLang="ko-KR" b="1" spc="-150" dirty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b="1" spc="-150" dirty="0">
                <a:latin typeface="HY헤드라인M" pitchFamily="18" charset="-127"/>
                <a:ea typeface="HY헤드라인M" pitchFamily="18" charset="-127"/>
              </a:rPr>
              <a:t>하반기 통합교육</a:t>
            </a:r>
            <a:endParaRPr lang="en-US" altLang="ko-KR" b="1" spc="-15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21" name="Rectangle 3">
            <a:extLst>
              <a:ext uri="{FF2B5EF4-FFF2-40B4-BE49-F238E27FC236}">
                <a16:creationId xmlns:a16="http://schemas.microsoft.com/office/drawing/2014/main" id="{0E3B52BA-7B97-4FC6-9DB4-5A4088DDD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420888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ts val="3500"/>
              </a:lnSpc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프로일잘러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해외연수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11.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필리핀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두마게티시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/ 10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2023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직무성과 우수업무 담당자 해외정책연수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D5C78C20-E9EC-42FC-ABD7-C624858FE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49080"/>
            <a:ext cx="9144000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ts val="35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1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318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ts val="35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27.(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12.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</a:p>
        </p:txBody>
      </p:sp>
    </p:spTree>
    <p:extLst>
      <p:ext uri="{BB962C8B-B14F-4D97-AF65-F5344CB8AC3E}">
        <p14:creationId xmlns:p14="http://schemas.microsoft.com/office/powerpoint/2010/main" val="775154677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1738360</TotalTime>
  <Words>312</Words>
  <Application>Microsoft Office PowerPoint</Application>
  <PresentationFormat>화면 슬라이드 쇼(4:3)</PresentationFormat>
  <Paragraphs>38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2" baseType="lpstr">
      <vt:lpstr>HY헤드라인M</vt:lpstr>
      <vt:lpstr>굴림</vt:lpstr>
      <vt:lpstr>맑은 고딕</vt:lpstr>
      <vt:lpstr>Arial</vt:lpstr>
      <vt:lpstr>Calibri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26228</cp:revision>
  <cp:lastPrinted>2023-10-25T05:47:40Z</cp:lastPrinted>
  <dcterms:modified xsi:type="dcterms:W3CDTF">2023-10-25T06:17:47Z</dcterms:modified>
</cp:coreProperties>
</file>