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6"/>
  </p:notesMasterIdLst>
  <p:handoutMasterIdLst>
    <p:handoutMasterId r:id="rId57"/>
  </p:handoutMasterIdLst>
  <p:sldIdLst>
    <p:sldId id="7345" r:id="rId2"/>
    <p:sldId id="7347" r:id="rId3"/>
    <p:sldId id="9125" r:id="rId4"/>
    <p:sldId id="9062" r:id="rId5"/>
    <p:sldId id="9099" r:id="rId6"/>
    <p:sldId id="9100" r:id="rId7"/>
    <p:sldId id="9065" r:id="rId8"/>
    <p:sldId id="9102" r:id="rId9"/>
    <p:sldId id="9067" r:id="rId10"/>
    <p:sldId id="9101" r:id="rId11"/>
    <p:sldId id="7349" r:id="rId12"/>
    <p:sldId id="9117" r:id="rId13"/>
    <p:sldId id="9118" r:id="rId14"/>
    <p:sldId id="9074" r:id="rId15"/>
    <p:sldId id="9120" r:id="rId16"/>
    <p:sldId id="9121" r:id="rId17"/>
    <p:sldId id="9122" r:id="rId18"/>
    <p:sldId id="9035" r:id="rId19"/>
    <p:sldId id="9094" r:id="rId20"/>
    <p:sldId id="9095" r:id="rId21"/>
    <p:sldId id="7351" r:id="rId22"/>
    <p:sldId id="9123" r:id="rId23"/>
    <p:sldId id="9124" r:id="rId24"/>
    <p:sldId id="7352" r:id="rId25"/>
    <p:sldId id="9089" r:id="rId26"/>
    <p:sldId id="7353" r:id="rId27"/>
    <p:sldId id="9096" r:id="rId28"/>
    <p:sldId id="7354" r:id="rId29"/>
    <p:sldId id="9108" r:id="rId30"/>
    <p:sldId id="9075" r:id="rId31"/>
    <p:sldId id="9093" r:id="rId32"/>
    <p:sldId id="9076" r:id="rId33"/>
    <p:sldId id="9090" r:id="rId34"/>
    <p:sldId id="7357" r:id="rId35"/>
    <p:sldId id="9107" r:id="rId36"/>
    <p:sldId id="9081" r:id="rId37"/>
    <p:sldId id="9109" r:id="rId38"/>
    <p:sldId id="9110" r:id="rId39"/>
    <p:sldId id="9082" r:id="rId40"/>
    <p:sldId id="9112" r:id="rId41"/>
    <p:sldId id="9113" r:id="rId42"/>
    <p:sldId id="7360" r:id="rId43"/>
    <p:sldId id="9098" r:id="rId44"/>
    <p:sldId id="9083" r:id="rId45"/>
    <p:sldId id="9106" r:id="rId46"/>
    <p:sldId id="7364" r:id="rId47"/>
    <p:sldId id="9103" r:id="rId48"/>
    <p:sldId id="9104" r:id="rId49"/>
    <p:sldId id="7365" r:id="rId50"/>
    <p:sldId id="9105" r:id="rId51"/>
    <p:sldId id="9084" r:id="rId52"/>
    <p:sldId id="9111" r:id="rId53"/>
    <p:sldId id="9085" r:id="rId54"/>
    <p:sldId id="9119" r:id="rId5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5AB0D"/>
    <a:srgbClr val="333399"/>
    <a:srgbClr val="00B036"/>
    <a:srgbClr val="0000FF"/>
    <a:srgbClr val="00CC00"/>
    <a:srgbClr val="F59D1B"/>
    <a:srgbClr val="0000CC"/>
    <a:srgbClr val="FFFF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45" autoAdjust="0"/>
    <p:restoredTop sz="95373" autoAdjust="0"/>
  </p:normalViewPr>
  <p:slideViewPr>
    <p:cSldViewPr>
      <p:cViewPr varScale="1">
        <p:scale>
          <a:sx n="92" d="100"/>
          <a:sy n="92" d="100"/>
        </p:scale>
        <p:origin x="1518" y="90"/>
      </p:cViewPr>
      <p:guideLst>
        <p:guide orient="horz" pos="255"/>
        <p:guide pos="204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62246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E55C0-1303-49CD-AB93-3F24593CA034}" type="slidenum">
              <a:rPr lang="ko-KR" altLang="en-US" smtClean="0"/>
              <a:t>52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5350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9338B-A867-43BC-B52D-961459C1FF6A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7777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9338B-A867-43BC-B52D-961459C1FF6A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3433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9338B-A867-43BC-B52D-961459C1FF6A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7688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26489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40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728927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742874" indent="-285721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2884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037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191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344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497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8650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5804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eaLnBrk="1" hangingPunct="1"/>
            <a:fld id="{0FA7CF3F-C89E-4057-9D23-655AE345A55E}" type="slidenum">
              <a:rPr lang="ko-KR" altLang="en-US">
                <a:latin typeface="Times New Roman" panose="02020603050405020304" pitchFamily="18" charset="0"/>
                <a:ea typeface="굴림" panose="020B0600000101010101" pitchFamily="50" charset="-127"/>
              </a:rPr>
              <a:pPr eaLnBrk="1" hangingPunct="1"/>
              <a:t>43</a:t>
            </a:fld>
            <a:endParaRPr lang="ko-KR" altLang="en-US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318092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291AE-4A16-4F77-B7FC-A7AE7A661A70}" type="slidenum">
              <a:rPr lang="ko-KR" altLang="en-US" smtClean="0"/>
              <a:pPr/>
              <a:t>47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80285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291AE-4A16-4F77-B7FC-A7AE7A661A70}" type="slidenum">
              <a:rPr lang="ko-KR" altLang="en-US" smtClean="0"/>
              <a:pPr/>
              <a:t>48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6205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2023-09-01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2023-09-01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2023-09-01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2023-09-01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2023-09-01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2023-09-01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2023-09-01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2023-09-01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2023-09-01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2023-09-01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2023-09-01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 err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994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( 2023. </a:t>
            </a:r>
            <a:r>
              <a:rPr lang="en-US" altLang="ko-KR" sz="4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9. 4. </a:t>
            </a: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~ 9. </a:t>
            </a:r>
            <a:r>
              <a:rPr lang="en-US" altLang="ko-KR" sz="4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10.)</a:t>
            </a:r>
            <a:endParaRPr lang="en-US" altLang="ko-KR" sz="4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>
            <a:spLocks noChangeArrowheads="1"/>
          </p:cNvSpPr>
          <p:nvPr/>
        </p:nvSpPr>
        <p:spPr bwMode="auto">
          <a:xfrm>
            <a:off x="0" y="764704"/>
            <a:ext cx="9144000" cy="175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88900" latinLnBrk="0">
              <a:lnSpc>
                <a:spcPct val="150000"/>
              </a:lnSpc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지역활성화센터 위탁운영 회의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447675" lvl="1" indent="447675" defTabSz="8953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89535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14:00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재난상황실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농촌신활력과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활성화센터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447675" lvl="1" indent="447675" defTabSz="8953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89535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사업추진 점검 및 위탁운영 간담회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0" y="3429000"/>
            <a:ext cx="9144000" cy="231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88900" latinLnBrk="0">
              <a:lnSpc>
                <a:spcPct val="150000"/>
              </a:lnSpc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황간도시재생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마을골목길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정비사업 일시정지 해제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447675" lvl="1" indent="447675" defTabSz="8953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89535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마산리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일시정지일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23.05.22.</a:t>
            </a:r>
          </a:p>
          <a:p>
            <a:pPr marL="447675" lvl="1" indent="447675" defTabSz="8953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89535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해제사유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선행공사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집수리사업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집행률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관련 협의 완료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447675" lvl="1" indent="447675" defTabSz="8953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89535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계단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데크설치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골목길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아스콘포장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20751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19672" y="1988840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정   과</a:t>
            </a:r>
          </a:p>
        </p:txBody>
      </p:sp>
    </p:spTree>
    <p:extLst>
      <p:ext uri="{BB962C8B-B14F-4D97-AF65-F5344CB8AC3E}">
        <p14:creationId xmlns:p14="http://schemas.microsoft.com/office/powerpoint/2010/main" val="1228456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>
            <a:extLst>
              <a:ext uri="{FF2B5EF4-FFF2-40B4-BE49-F238E27FC236}">
                <a16:creationId xmlns:a16="http://schemas.microsoft.com/office/drawing/2014/main" id="{6E95CB49-F6B7-4FD8-9366-67F68C3D1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620688"/>
            <a:ext cx="9144000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온나라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2.0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정식 오픈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헬프데스크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운영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9.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108520" y="2405932"/>
            <a:ext cx="9144000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상설 주민정보화교육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60" dirty="0">
                <a:latin typeface="HY헤드라인M" pitchFamily="18" charset="-127"/>
                <a:ea typeface="HY헤드라인M" pitchFamily="18" charset="-127"/>
              </a:rPr>
              <a:t>9. 4.(</a:t>
            </a:r>
            <a:r>
              <a:rPr lang="ko-KR" altLang="en-US" sz="2400" b="1" spc="-6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60" dirty="0">
                <a:latin typeface="HY헤드라인M" pitchFamily="18" charset="-127"/>
                <a:ea typeface="HY헤드라인M" pitchFamily="18" charset="-127"/>
              </a:rPr>
              <a:t>) ~ 9. 22.(</a:t>
            </a:r>
            <a:r>
              <a:rPr lang="ko-KR" altLang="en-US" sz="2400" b="1" spc="-6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6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60" dirty="0">
                <a:latin typeface="HY헤드라인M" pitchFamily="18" charset="-127"/>
                <a:ea typeface="HY헤드라인M" pitchFamily="18" charset="-127"/>
              </a:rPr>
              <a:t>주민정보화교육장 </a:t>
            </a:r>
            <a:r>
              <a:rPr lang="en-US" altLang="ko-KR" sz="2400" b="1" spc="-60" dirty="0"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2400" b="1" spc="-60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spc="-6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60" dirty="0" smtClean="0">
                <a:latin typeface="HY헤드라인M" pitchFamily="18" charset="-127"/>
                <a:ea typeface="HY헤드라인M" pitchFamily="18" charset="-127"/>
              </a:rPr>
              <a:t>컴퓨터 기초 외 </a:t>
            </a:r>
            <a:r>
              <a:rPr lang="en-US" altLang="ko-KR" sz="2400" b="1" spc="-6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60" dirty="0" smtClean="0"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spc="-6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08520" y="4581128"/>
            <a:ext cx="9144000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지방공무원 임용시험 합격자 임용후보자 등록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13:00~17:00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95873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>
            <a:extLst>
              <a:ext uri="{FF2B5EF4-FFF2-40B4-BE49-F238E27FC236}">
                <a16:creationId xmlns:a16="http://schemas.microsoft.com/office/drawing/2014/main" id="{6E95CB49-F6B7-4FD8-9366-67F68C3D1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636912"/>
            <a:ext cx="9144000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자매도시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오산시민의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날 기념식 참석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18:00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오산시종합운동장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군수님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000" b="1" dirty="0">
              <a:solidFill>
                <a:srgbClr val="0099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0836" y="190370"/>
            <a:ext cx="9144000" cy="2156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고향사랑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기부금 기탁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/>
          </p:nvPr>
        </p:nvGraphicFramePr>
        <p:xfrm>
          <a:off x="431032" y="923165"/>
          <a:ext cx="8064896" cy="864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6434">
                  <a:extLst>
                    <a:ext uri="{9D8B030D-6E8A-4147-A177-3AD203B41FA5}">
                      <a16:colId xmlns:a16="http://schemas.microsoft.com/office/drawing/2014/main" val="2088254013"/>
                    </a:ext>
                  </a:extLst>
                </a:gridCol>
                <a:gridCol w="1141259">
                  <a:extLst>
                    <a:ext uri="{9D8B030D-6E8A-4147-A177-3AD203B41FA5}">
                      <a16:colId xmlns:a16="http://schemas.microsoft.com/office/drawing/2014/main" val="3462489945"/>
                    </a:ext>
                  </a:extLst>
                </a:gridCol>
                <a:gridCol w="3435432">
                  <a:extLst>
                    <a:ext uri="{9D8B030D-6E8A-4147-A177-3AD203B41FA5}">
                      <a16:colId xmlns:a16="http://schemas.microsoft.com/office/drawing/2014/main" val="609951911"/>
                    </a:ext>
                  </a:extLst>
                </a:gridCol>
                <a:gridCol w="1281771">
                  <a:extLst>
                    <a:ext uri="{9D8B030D-6E8A-4147-A177-3AD203B41FA5}">
                      <a16:colId xmlns:a16="http://schemas.microsoft.com/office/drawing/2014/main" val="3748035124"/>
                    </a:ext>
                  </a:extLst>
                </a:gridCol>
              </a:tblGrid>
              <a:tr h="321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spc="-150" dirty="0" smtClean="0"/>
                        <a:t>일           시</a:t>
                      </a:r>
                      <a:endParaRPr lang="ko-KR" altLang="en-US" sz="1400" spc="-1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spc="-150" dirty="0" smtClean="0"/>
                        <a:t>장       소</a:t>
                      </a:r>
                      <a:endParaRPr lang="ko-KR" altLang="en-US" sz="1400" spc="-1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spc="-150" dirty="0" smtClean="0"/>
                        <a:t>기       탁     자</a:t>
                      </a:r>
                      <a:endParaRPr lang="ko-KR" altLang="en-US" sz="1400" spc="-1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spc="-150" dirty="0" smtClean="0"/>
                        <a:t>기 탁 금 액</a:t>
                      </a:r>
                      <a:endParaRPr lang="ko-KR" altLang="en-US" sz="1400" spc="-1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4983217"/>
                  </a:ext>
                </a:extLst>
              </a:tr>
              <a:tr h="5423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pc="-100" baseline="0" dirty="0" smtClean="0"/>
                        <a:t>9</a:t>
                      </a:r>
                      <a:r>
                        <a:rPr lang="ko-KR" altLang="en-US" sz="1400" b="1" spc="-100" baseline="0" dirty="0" smtClean="0"/>
                        <a:t>월 </a:t>
                      </a:r>
                      <a:r>
                        <a:rPr lang="en-US" altLang="ko-KR" sz="1400" b="1" spc="-100" baseline="0" dirty="0" smtClean="0"/>
                        <a:t>7</a:t>
                      </a:r>
                      <a:r>
                        <a:rPr lang="ko-KR" altLang="en-US" sz="1400" b="1" spc="-100" baseline="0" dirty="0" smtClean="0"/>
                        <a:t>일</a:t>
                      </a:r>
                      <a:r>
                        <a:rPr lang="en-US" altLang="ko-KR" sz="1400" b="1" spc="-100" baseline="0" dirty="0" smtClean="0"/>
                        <a:t>(</a:t>
                      </a:r>
                      <a:r>
                        <a:rPr lang="ko-KR" altLang="en-US" sz="1400" b="1" spc="-100" baseline="0" dirty="0" smtClean="0"/>
                        <a:t>목</a:t>
                      </a:r>
                      <a:r>
                        <a:rPr lang="en-US" altLang="ko-KR" sz="1400" b="1" spc="-100" baseline="0" dirty="0" smtClean="0"/>
                        <a:t>) 09:30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spc="0" baseline="0" dirty="0" err="1" smtClean="0"/>
                        <a:t>군수님실</a:t>
                      </a:r>
                      <a:endParaRPr lang="ko-KR" altLang="en-US" sz="1400" spc="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spc="0" baseline="0" dirty="0" err="1" smtClean="0"/>
                        <a:t>허성준</a:t>
                      </a:r>
                      <a:r>
                        <a:rPr lang="en-US" altLang="ko-KR" sz="1400" spc="0" baseline="0" dirty="0" smtClean="0"/>
                        <a:t>(</a:t>
                      </a:r>
                      <a:r>
                        <a:rPr lang="ko-KR" altLang="en-US" sz="1400" spc="0" baseline="0" dirty="0" smtClean="0"/>
                        <a:t>가온조경건설㈜ 대표</a:t>
                      </a:r>
                      <a:r>
                        <a:rPr lang="en-US" altLang="ko-KR" sz="1400" spc="0" baseline="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pc="0" baseline="0" dirty="0" smtClean="0"/>
                        <a:t>500</a:t>
                      </a:r>
                      <a:r>
                        <a:rPr lang="ko-KR" altLang="en-US" sz="1400" spc="0" baseline="0" dirty="0" smtClean="0"/>
                        <a:t>만원</a:t>
                      </a:r>
                      <a:endParaRPr lang="ko-KR" altLang="en-US" sz="1400" spc="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6145063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-110924" y="1836373"/>
            <a:ext cx="3892412" cy="4128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0850" lvl="1" algn="dist">
              <a:lnSpc>
                <a:spcPct val="12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99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기념촬영</a:t>
            </a:r>
            <a:endParaRPr lang="en-US" altLang="ko-KR" sz="2000" b="1" spc="-150" dirty="0">
              <a:solidFill>
                <a:srgbClr val="0099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E95CB49-F6B7-4FD8-9366-67F68C3D1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9699" y="4503716"/>
            <a:ext cx="9144000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행정동우회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영동군 어르신 경로잔치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노인복지관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어르신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i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영동군내 어르신 경로잔치 및 식사와 기념품 제공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19780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19672" y="1988840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관   광   과</a:t>
            </a:r>
          </a:p>
        </p:txBody>
      </p:sp>
    </p:spTree>
    <p:extLst>
      <p:ext uri="{BB962C8B-B14F-4D97-AF65-F5344CB8AC3E}">
        <p14:creationId xmlns:p14="http://schemas.microsoft.com/office/powerpoint/2010/main" val="3321051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32656"/>
            <a:ext cx="9250705" cy="6885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atinLnBrk="0">
              <a:lnSpc>
                <a:spcPct val="13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1.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영동군 관광활성화 역량강화 교육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(2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회차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)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 </a:t>
            </a:r>
            <a:endParaRPr lang="en-US" altLang="ko-KR" sz="2800" b="1" kern="0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2023. 9. 8.(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14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시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~18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시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/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관광과 대회의실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50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여명</a:t>
            </a:r>
            <a:endParaRPr lang="en-US" altLang="ko-KR" sz="2400" b="1" kern="0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지역축제 활성화 방안 교육</a:t>
            </a:r>
            <a:endParaRPr lang="en-US" altLang="ko-KR" sz="2400" b="1" kern="0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000" b="1" kern="0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atinLnBrk="0">
              <a:lnSpc>
                <a:spcPct val="13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2.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2023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년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3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분기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웰니스관광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 협의체 회의 참석 </a:t>
            </a:r>
            <a:endParaRPr lang="en-US" altLang="ko-KR" sz="2800" b="1" kern="0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2023. 9. 5.(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한국관광공사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서울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관광정책팀장 외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kern="0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웰니스관광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활성화사업 상반기 실적보고 및 하반기 사업안내</a:t>
            </a:r>
            <a:endParaRPr lang="en-US" altLang="ko-KR" sz="2400" b="1" kern="0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0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lnSpc>
                <a:spcPct val="13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3.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저류지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 공원조성 및 기타 부대공사 착공</a:t>
            </a:r>
            <a:endParaRPr lang="en-US" altLang="ko-KR" sz="2800" b="1" kern="0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2023. 9. 4.(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415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/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㈜익진건설</a:t>
            </a:r>
            <a:endParaRPr lang="en-US" altLang="ko-KR" sz="2400" b="1" kern="0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쏘일네일링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183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kern="0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비탈면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녹화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2,168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㎡</a:t>
            </a:r>
            <a:endParaRPr lang="en-US" altLang="ko-KR" sz="10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99656" y="213238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1148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32656"/>
            <a:ext cx="9250705" cy="6885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테마공원 체험 프로그램 운영</a:t>
            </a:r>
            <a:endParaRPr lang="en-US" altLang="ko-KR" sz="1000" b="1" kern="0" spc="0" dirty="0">
              <a:solidFill>
                <a:srgbClr val="05AB0D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71600" y="213285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90B95BED-D6D5-41E4-9441-25534263F55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95947" y="1122584"/>
          <a:ext cx="8152105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393">
                  <a:extLst>
                    <a:ext uri="{9D8B030D-6E8A-4147-A177-3AD203B41FA5}">
                      <a16:colId xmlns:a16="http://schemas.microsoft.com/office/drawing/2014/main" val="4129380193"/>
                    </a:ext>
                  </a:extLst>
                </a:gridCol>
                <a:gridCol w="1468564">
                  <a:extLst>
                    <a:ext uri="{9D8B030D-6E8A-4147-A177-3AD203B41FA5}">
                      <a16:colId xmlns:a16="http://schemas.microsoft.com/office/drawing/2014/main" val="892953854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299280098"/>
                    </a:ext>
                  </a:extLst>
                </a:gridCol>
                <a:gridCol w="2635892">
                  <a:extLst>
                    <a:ext uri="{9D8B030D-6E8A-4147-A177-3AD203B41FA5}">
                      <a16:colId xmlns:a16="http://schemas.microsoft.com/office/drawing/2014/main" val="23525518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일시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장소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인원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내용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2864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en-US" altLang="ko-KR" sz="800" dirty="0"/>
                    </a:p>
                    <a:p>
                      <a:pPr algn="ctr" latinLnBrk="1"/>
                      <a:r>
                        <a:rPr lang="en-US" altLang="ko-KR" dirty="0"/>
                        <a:t>9.7.(</a:t>
                      </a:r>
                      <a:r>
                        <a:rPr lang="ko-KR" altLang="en-US" dirty="0"/>
                        <a:t>목</a:t>
                      </a:r>
                      <a:r>
                        <a:rPr lang="en-US" altLang="ko-KR" dirty="0"/>
                        <a:t>) 10:00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900" dirty="0"/>
                    </a:p>
                    <a:p>
                      <a:pPr algn="ctr" latinLnBrk="1"/>
                      <a:r>
                        <a:rPr lang="ko-KR" altLang="en-US" dirty="0"/>
                        <a:t>가공체험실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30</a:t>
                      </a:r>
                      <a:r>
                        <a:rPr lang="ko-KR" altLang="en-US" dirty="0"/>
                        <a:t>명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(</a:t>
                      </a:r>
                      <a:r>
                        <a:rPr lang="ko-KR" altLang="en-US" dirty="0" err="1"/>
                        <a:t>보은병설유치원</a:t>
                      </a:r>
                      <a:r>
                        <a:rPr lang="en-US" altLang="ko-KR" dirty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Tx/>
                        <a:buChar char="-"/>
                      </a:pPr>
                      <a:endParaRPr lang="en-US" altLang="ko-KR" sz="800" b="0" dirty="0"/>
                    </a:p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ko-KR" altLang="en-US" b="0" dirty="0"/>
                        <a:t>과일피자</a:t>
                      </a:r>
                      <a:r>
                        <a:rPr lang="en-US" altLang="ko-KR" b="0" dirty="0"/>
                        <a:t>, </a:t>
                      </a:r>
                      <a:r>
                        <a:rPr lang="ko-KR" altLang="en-US" b="0" dirty="0"/>
                        <a:t>사과파이</a:t>
                      </a:r>
                      <a:endParaRPr lang="en-US" altLang="ko-K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89407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 latinLnBrk="1"/>
                      <a:endParaRPr lang="en-US" altLang="ko-KR" sz="900" dirty="0"/>
                    </a:p>
                    <a:p>
                      <a:pPr algn="ctr" latinLnBrk="1"/>
                      <a:r>
                        <a:rPr lang="en-US" altLang="ko-KR" dirty="0"/>
                        <a:t>9.8.(</a:t>
                      </a:r>
                      <a:r>
                        <a:rPr lang="ko-KR" altLang="en-US" dirty="0"/>
                        <a:t>금</a:t>
                      </a:r>
                      <a:r>
                        <a:rPr lang="en-US" altLang="ko-KR" dirty="0"/>
                        <a:t>) 10:00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dirty="0"/>
                    </a:p>
                    <a:p>
                      <a:pPr algn="ctr" latinLnBrk="1"/>
                      <a:r>
                        <a:rPr lang="ko-KR" altLang="en-US" dirty="0"/>
                        <a:t>가공체험실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30</a:t>
                      </a:r>
                      <a:r>
                        <a:rPr lang="ko-KR" altLang="en-US" dirty="0"/>
                        <a:t>명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(</a:t>
                      </a:r>
                      <a:r>
                        <a:rPr lang="ko-KR" altLang="en-US" dirty="0" err="1"/>
                        <a:t>보은병설유치원</a:t>
                      </a:r>
                      <a:r>
                        <a:rPr lang="en-US" altLang="ko-KR" dirty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900" dirty="0"/>
                    </a:p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ko-KR" altLang="en-US" b="0" dirty="0"/>
                        <a:t>과일피자</a:t>
                      </a:r>
                      <a:r>
                        <a:rPr lang="en-US" altLang="ko-KR" b="0" dirty="0"/>
                        <a:t>, </a:t>
                      </a:r>
                      <a:r>
                        <a:rPr lang="ko-KR" altLang="en-US" b="0" dirty="0"/>
                        <a:t>사과파이</a:t>
                      </a:r>
                      <a:endParaRPr lang="en-US" altLang="ko-K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55247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dirty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9.9.(</a:t>
                      </a:r>
                      <a:r>
                        <a:rPr lang="ko-KR" altLang="en-US" dirty="0"/>
                        <a:t>토</a:t>
                      </a:r>
                      <a:r>
                        <a:rPr lang="en-US" altLang="ko-KR" dirty="0"/>
                        <a:t>) 10:00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dirty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err="1"/>
                        <a:t>가공체험실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</a:t>
                      </a:r>
                      <a:r>
                        <a:rPr lang="ko-KR" altLang="en-US" dirty="0"/>
                        <a:t>명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(</a:t>
                      </a:r>
                      <a:r>
                        <a:rPr lang="ko-KR" altLang="en-US" dirty="0"/>
                        <a:t>가족</a:t>
                      </a:r>
                      <a:r>
                        <a:rPr lang="en-US" altLang="ko-KR" dirty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000" b="0" dirty="0"/>
                    </a:p>
                    <a:p>
                      <a:pPr algn="l" latinLnBrk="1"/>
                      <a:r>
                        <a:rPr lang="en-US" altLang="ko-KR" b="0" dirty="0"/>
                        <a:t>-  </a:t>
                      </a:r>
                      <a:r>
                        <a:rPr lang="ko-KR" altLang="en-US" b="0" dirty="0"/>
                        <a:t>과일피자</a:t>
                      </a:r>
                      <a:r>
                        <a:rPr lang="en-US" altLang="ko-KR" b="0" dirty="0"/>
                        <a:t>, </a:t>
                      </a:r>
                      <a:r>
                        <a:rPr lang="ko-KR" altLang="en-US" b="0" dirty="0" err="1"/>
                        <a:t>쿠키만들기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89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246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0432" y="-27451"/>
            <a:ext cx="9250705" cy="6885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 latinLnBrk="0">
              <a:lnSpc>
                <a:spcPct val="130000"/>
              </a:lnSpc>
              <a:spcBef>
                <a:spcPts val="300"/>
              </a:spcBef>
            </a:pPr>
            <a:endParaRPr lang="en-US" altLang="ko-KR" sz="2000" b="1" kern="0" spc="0" dirty="0">
              <a:solidFill>
                <a:srgbClr val="05AB0D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0" marR="0" indent="0" algn="l" fontAlgn="base" latinLnBrk="0">
              <a:lnSpc>
                <a:spcPct val="130000"/>
              </a:lnSpc>
              <a:spcBef>
                <a:spcPts val="300"/>
              </a:spcBef>
              <a:spcAft>
                <a:spcPts val="0"/>
              </a:spcAft>
            </a:pPr>
            <a:endParaRPr lang="ko-KR" altLang="en-US" sz="2000" b="1" kern="0" spc="0" dirty="0">
              <a:solidFill>
                <a:srgbClr val="000000"/>
              </a:solidFill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99656" y="213238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6A49B1D6-9D03-4859-A3A9-D78AC50A5F6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79512" y="341073"/>
          <a:ext cx="8786860" cy="5968247"/>
        </p:xfrm>
        <a:graphic>
          <a:graphicData uri="http://schemas.openxmlformats.org/drawingml/2006/table">
            <a:tbl>
              <a:tblPr firstRow="1" bandRow="1"/>
              <a:tblGrid>
                <a:gridCol w="1603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78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1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2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725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500" dirty="0" err="1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1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500" dirty="0">
                          <a:latin typeface="HY헤드라인M" pitchFamily="18" charset="-127"/>
                          <a:ea typeface="HY헤드라인M" pitchFamily="18" charset="-127"/>
                        </a:rPr>
                        <a:t>사업기간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500" dirty="0" err="1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r>
                        <a:rPr lang="ko-KR" altLang="en-US" sz="1500" dirty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500" dirty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500" dirty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r>
                        <a:rPr lang="en-US" altLang="ko-KR" sz="1500" dirty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500" dirty="0">
                          <a:latin typeface="HY헤드라인M" pitchFamily="18" charset="-127"/>
                          <a:ea typeface="HY헤드라인M" pitchFamily="18" charset="-127"/>
                        </a:rPr>
                        <a:t>주간 추진내용 </a:t>
                      </a:r>
                      <a:endParaRPr lang="en-US" altLang="ko-KR" sz="1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495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aseline="0" dirty="0" err="1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초강천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aseline="0" dirty="0" err="1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빙벽장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1200" baseline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관광명소화 사업</a:t>
                      </a:r>
                      <a:endParaRPr lang="en-US" altLang="ko-KR" sz="1200" baseline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pc="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2018. 3. ~ 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pc="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2026. 6.</a:t>
                      </a:r>
                      <a:endParaRPr lang="ko-KR" altLang="en-US" sz="1200" spc="0" baseline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잔도 및 전망대 설치 등 </a:t>
                      </a:r>
                      <a:endParaRPr lang="en-US" altLang="ko-KR" sz="12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33,000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en-US" altLang="ko-KR" sz="12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국비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2,000 /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도비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15,500 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군비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15,500)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spc="-5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잔도설치공사 및 잔도연결공사 </a:t>
                      </a:r>
                      <a:r>
                        <a:rPr lang="ko-KR" altLang="en-US" sz="1200" spc="-50" baseline="0" dirty="0" err="1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현황측량</a:t>
                      </a:r>
                      <a:endParaRPr lang="en-US" altLang="ko-KR" sz="1200" spc="-50" baseline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542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aseline="0" dirty="0" err="1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도마령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전망대 및 </a:t>
                      </a:r>
                      <a:endParaRPr lang="en-US" altLang="ko-KR" sz="1200" baseline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aseline="0" dirty="0" err="1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전망데크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lang="en-US" altLang="ko-KR" sz="1200" baseline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pc="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2020. 3. ~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pc="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2023. 9.</a:t>
                      </a:r>
                      <a:endParaRPr lang="ko-KR" altLang="en-US" sz="1200" spc="0" baseline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전망대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전망데크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및 주차장 등 기반시설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lang="en-US" altLang="ko-KR" sz="12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4,400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en-US" altLang="ko-KR" sz="12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도비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1,500 /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군비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2,900)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전망대 설치 및 수원 개발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위ㆍ수탁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협약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519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홍보관문 설치</a:t>
                      </a:r>
                      <a:endParaRPr lang="en-US" altLang="ko-KR" sz="1200" baseline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200" baseline="0" dirty="0" err="1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매곡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사업</a:t>
                      </a:r>
                      <a:endParaRPr lang="en-US" altLang="ko-KR" sz="1200" baseline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pc="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2022. 3. ~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pc="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2023. 12.</a:t>
                      </a:r>
                      <a:endParaRPr lang="ko-KR" altLang="en-US" sz="1200" spc="0" baseline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err="1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매곡면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조형물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lang="en-US" altLang="ko-KR" sz="12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1,200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부지 정리 및 블록 기초 설치</a:t>
                      </a:r>
                      <a:endParaRPr lang="en-US" altLang="ko-KR" sz="12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542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추풍령 급수탑공원</a:t>
                      </a:r>
                      <a:endParaRPr lang="en-US" altLang="ko-KR" sz="1200" baseline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활성화 사업</a:t>
                      </a:r>
                      <a:endParaRPr lang="en-US" altLang="ko-KR" sz="1200" baseline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pc="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2022. 3. ~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pc="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2024. 12.</a:t>
                      </a:r>
                      <a:endParaRPr lang="ko-KR" altLang="en-US" sz="1200" spc="0" baseline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공원조성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lang="en-US" altLang="ko-KR" sz="12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4,750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en-US" altLang="ko-KR" sz="12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도비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1,900 /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군비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2,850)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err="1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군관리계획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결정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변경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승인</a:t>
                      </a:r>
                      <a:endParaRPr lang="en-US" altLang="ko-KR" sz="1200" baseline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69566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259632" y="2204864"/>
            <a:ext cx="73453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국악문화예술과</a:t>
            </a:r>
          </a:p>
        </p:txBody>
      </p:sp>
    </p:spTree>
    <p:extLst>
      <p:ext uri="{BB962C8B-B14F-4D97-AF65-F5344CB8AC3E}">
        <p14:creationId xmlns:p14="http://schemas.microsoft.com/office/powerpoint/2010/main" val="858728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20894" y="2257792"/>
            <a:ext cx="9107488" cy="2034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연합뉴스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‘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이매진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여행  월간지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취재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~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김정선 기자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박물관 취재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20894" y="4581128"/>
            <a:ext cx="9265029" cy="1223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소석고택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안채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해체보수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현장자문회의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9. 6. 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11:00 ~/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초강리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‘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소석고택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’/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문화재 전문위원 외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20894" y="332656"/>
            <a:ext cx="9107488" cy="1223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추석 대비 향토 유적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풀깍기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청소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호서루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3150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72770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0164" y="1556792"/>
            <a:ext cx="9107488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공연일정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9. 7.(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13 : 30 ~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학산초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체육관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찾아가는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작은음악회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학산초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11 : 00 ~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영동군노인복지관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노인복지관  공연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 : 00 ~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일라이트호텔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사회복지사협회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공연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9.(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11 : 00 ~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옥천지용제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야외무대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찾아가는 국악공연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옥천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9.(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15 : 00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공연장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토요상설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공연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86071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420888"/>
            <a:ext cx="6238875" cy="1296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주민복지과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4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endParaRPr lang="ko-KR" altLang="en-US" sz="4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46335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E85F86D4-39E5-4C52-B6A6-C11F61B38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95" y="2167046"/>
            <a:ext cx="9140825" cy="14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ko-KR" altLang="en-US" sz="2800" b="1" spc="-200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대한노인회영동군지회</a:t>
            </a:r>
            <a:r>
              <a:rPr lang="ko-KR" altLang="en-US" sz="2800" b="1" spc="-2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 </a:t>
            </a:r>
            <a:r>
              <a:rPr lang="ko-KR" altLang="en-US" sz="2800" b="1" spc="-200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분회장</a:t>
            </a:r>
            <a:r>
              <a:rPr lang="ko-KR" altLang="en-US" sz="2800" b="1" spc="-2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 간담회 개최</a:t>
            </a:r>
            <a:endParaRPr lang="ko-KR" altLang="en-US" sz="2800" spc="-200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spcBef>
                <a:spcPts val="600"/>
              </a:spcBef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일라이트호텔 회의장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지회장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spcBef>
                <a:spcPts val="600"/>
              </a:spcBef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하반기 대한노인회 행사 운영 관련 간담회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spcBef>
                <a:spcPts val="600"/>
              </a:spcBef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spcBef>
                <a:spcPts val="600"/>
              </a:spcBef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F0C3C63-D92B-456A-BC09-572288418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158055"/>
            <a:ext cx="9140825" cy="2015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사회복지의 날 기념행사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864000" lvl="1" indent="-457200">
              <a:spcBef>
                <a:spcPts val="600"/>
              </a:spcBef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18:00~21:00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일라이트호텔 연회장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864000" lvl="1" indent="-457200">
              <a:spcBef>
                <a:spcPts val="600"/>
              </a:spcBef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기념식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유공자 표창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화합한마당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406800" lvl="1">
              <a:spcBef>
                <a:spcPts val="600"/>
              </a:spcBef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A909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표창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격려사</a:t>
            </a:r>
            <a:endParaRPr lang="en-US" altLang="ko-KR" sz="2000" b="1" spc="-150" dirty="0" smtClean="0">
              <a:solidFill>
                <a:srgbClr val="0099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1F52F0A-1656-4122-A28E-818714456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95" y="3789040"/>
            <a:ext cx="914082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27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대한노인회영동군지회장기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 게이트볼대회 </a:t>
            </a:r>
            <a:endParaRPr lang="ko-KR" altLang="en-US" sz="2800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spcBef>
                <a:spcPts val="600"/>
              </a:spcBef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영동전천후게이트볼장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약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(32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spcBef>
                <a:spcPts val="600"/>
              </a:spcBef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72495" y="4941168"/>
            <a:ext cx="9144000" cy="2291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충북 생활체육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회장배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생활체조대회 참가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11:00~17:00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복합문화예술회관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장애인 부문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기구체조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출전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29311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6F0C3C63-D92B-456A-BC09-572288418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8" y="3573016"/>
            <a:ext cx="9140825" cy="2015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26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충북농아인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 한마음체육대회 참가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864000" lvl="1" indent="-457200">
              <a:spcBef>
                <a:spcPts val="600"/>
              </a:spcBef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13:00~17:00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청주시 장애인스포츠센터 체육관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</a:p>
          <a:p>
            <a:pPr marL="406800" lvl="1">
              <a:spcBef>
                <a:spcPts val="600"/>
              </a:spcBef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충북농아인협회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영동군지회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F0C3C63-D92B-456A-BC09-572288418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34" y="1052736"/>
            <a:ext cx="9140825" cy="2015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5. </a:t>
            </a:r>
            <a:r>
              <a:rPr lang="ko-KR" altLang="en-US" sz="2800" b="1" spc="-2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영동군 공립 </a:t>
            </a:r>
            <a:r>
              <a:rPr lang="ko-KR" altLang="en-US" sz="2800" b="1" spc="-200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치매전담형</a:t>
            </a:r>
            <a:r>
              <a:rPr lang="ko-KR" altLang="en-US" sz="2800" b="1" spc="-2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 장기요양기관 수탁자 모집 </a:t>
            </a:r>
            <a:r>
              <a:rPr lang="ko-KR" altLang="en-US" sz="2800" b="1" spc="-200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재공고</a:t>
            </a:r>
            <a:endParaRPr lang="en-US" altLang="ko-KR" sz="2800" b="1" kern="0" spc="-2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864000" lvl="1" indent="-457200">
              <a:spcBef>
                <a:spcPts val="600"/>
              </a:spcBef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864000" lvl="1" indent="-457200">
              <a:spcBef>
                <a:spcPts val="600"/>
              </a:spcBef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신청자격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사회복지법인 또는 비영리법인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864000" lvl="1" indent="-457200">
              <a:spcBef>
                <a:spcPts val="600"/>
              </a:spcBef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선정심의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146822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19672" y="2420888"/>
            <a:ext cx="5328592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349303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1" y="3601107"/>
            <a:ext cx="9179420" cy="160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3. 2023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양성평등주간 기념행사 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영동복합문화예술회관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격려사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유공자 표창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0616" y="134569"/>
            <a:ext cx="9158804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찾아가는 디지털 성폭력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예방교실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13:30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영동미래고등학교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디지털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성범죄 예방 관련 방문교육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367" y="1928631"/>
            <a:ext cx="917942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tabLst>
                <a:tab pos="265113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영동군민장학회 이사회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9.  5.(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이사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장학금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신설안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심의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-34240" y="3080759"/>
            <a:ext cx="4240408" cy="41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lvl="1" algn="dist">
              <a:lnSpc>
                <a:spcPct val="12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 주재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281437"/>
            <a:ext cx="9130019" cy="1338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spc="-17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 문해 한마당 참가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09:30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청남대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70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문해학습자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문해교사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576837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051720" y="2132856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  <p:extLst>
      <p:ext uri="{BB962C8B-B14F-4D97-AF65-F5344CB8AC3E}">
        <p14:creationId xmlns:p14="http://schemas.microsoft.com/office/powerpoint/2010/main" val="23560147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789363"/>
            <a:ext cx="9151938" cy="17462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ea typeface="HY견고딕" panose="02030600000101010101" pitchFamily="18" charset="-127"/>
              <a:sym typeface="Symbol" panose="05050102010706020507" pitchFamily="18" charset="2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2. 2023. 7. 1.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기준 개별공시지가 열람 및 의견 제출</a:t>
            </a:r>
            <a:endParaRPr lang="en-US" altLang="ko-KR" b="0" i="1" spc="-100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defRPr/>
            </a:pPr>
            <a:r>
              <a:rPr lang="en-US" altLang="ko-KR" spc="-1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en-US" altLang="ko-KR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4.(</a:t>
            </a:r>
            <a:r>
              <a:rPr lang="ko-KR" altLang="en-US" spc="-1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9. 25.(</a:t>
            </a:r>
            <a:r>
              <a:rPr lang="ko-KR" altLang="en-US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</a:t>
            </a:r>
            <a:r>
              <a:rPr lang="en-US" altLang="ko-KR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1,628</a:t>
            </a:r>
            <a:r>
              <a:rPr lang="ko-KR" altLang="en-US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필지 </a:t>
            </a:r>
            <a:r>
              <a:rPr lang="en-US" altLang="ko-KR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민원과 및 읍</a:t>
            </a:r>
            <a:r>
              <a:rPr lang="en-US" altLang="ko-KR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면사무소</a:t>
            </a:r>
            <a:endParaRPr lang="en-US" altLang="ko-KR" spc="-100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defRPr/>
            </a:pPr>
            <a:r>
              <a:rPr lang="ko-KR" altLang="en-US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토지 소유자 및 이해관계인 열람 후 의견 제출</a:t>
            </a:r>
            <a:endParaRPr lang="en-US" altLang="ko-KR" spc="-100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350" y="1125538"/>
            <a:ext cx="9145588" cy="17272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ea typeface="HY견고딕" panose="02030600000101010101" pitchFamily="18" charset="-127"/>
              <a:sym typeface="Symbol" panose="05050102010706020507" pitchFamily="18" charset="2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2023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민원서비스 종합평가 자료 등록</a:t>
            </a:r>
            <a:endParaRPr lang="en-US" altLang="ko-KR" b="0" i="1" spc="-100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defRPr/>
            </a:pPr>
            <a:r>
              <a:rPr lang="en-US" altLang="ko-KR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9. 4.(</a:t>
            </a:r>
            <a:r>
              <a:rPr lang="ko-KR" altLang="en-US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9. 14.(</a:t>
            </a:r>
            <a:r>
              <a:rPr lang="ko-KR" altLang="en-US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defRPr/>
            </a:pPr>
            <a:r>
              <a:rPr lang="en-US" altLang="ko-KR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차 평가결과 통지</a:t>
            </a:r>
            <a:r>
              <a:rPr lang="en-US" altLang="ko-KR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(10</a:t>
            </a:r>
            <a:r>
              <a:rPr lang="ko-KR" altLang="en-US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등급 확정</a:t>
            </a:r>
            <a:r>
              <a:rPr lang="en-US" altLang="ko-KR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(11</a:t>
            </a:r>
            <a:r>
              <a:rPr lang="ko-KR" altLang="en-US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결과 공개</a:t>
            </a:r>
            <a:r>
              <a:rPr lang="en-US" altLang="ko-KR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(12</a:t>
            </a:r>
            <a:r>
              <a:rPr lang="ko-KR" altLang="en-US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pc="-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8765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4">
            <a:extLst>
              <a:ext uri="{FF2B5EF4-FFF2-40B4-BE49-F238E27FC236}">
                <a16:creationId xmlns:a16="http://schemas.microsoft.com/office/drawing/2014/main" id="{A6C00E8E-E058-4852-8F31-12AB3D759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720" y="2132856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  무  과</a:t>
            </a:r>
          </a:p>
        </p:txBody>
      </p:sp>
    </p:spTree>
    <p:extLst>
      <p:ext uri="{BB962C8B-B14F-4D97-AF65-F5344CB8AC3E}">
        <p14:creationId xmlns:p14="http://schemas.microsoft.com/office/powerpoint/2010/main" val="24054909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ChangeArrowheads="1"/>
          </p:cNvSpPr>
          <p:nvPr/>
        </p:nvSpPr>
        <p:spPr bwMode="auto">
          <a:xfrm>
            <a:off x="14745" y="404664"/>
            <a:ext cx="9126538" cy="151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360"/>
              </a:lnSpc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취득세 감면 부동산 사용실태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현지확인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630238" lvl="1" indent="-173038" eaLnBrk="1" hangingPunct="1">
              <a:lnSpc>
                <a:spcPts val="3360"/>
              </a:lnSpc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9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7.(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23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11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 감면유예기간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도래분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(5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marL="630238" lvl="1" indent="-173038" eaLnBrk="1" hangingPunct="1">
              <a:lnSpc>
                <a:spcPts val="3360"/>
              </a:lnSpc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감면목적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사용 안내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조건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미충족시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추징 및 자진신고 안내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0315" y="2348880"/>
            <a:ext cx="903605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5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lnSpc>
                <a:spcPct val="15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 </a:t>
            </a:r>
            <a:r>
              <a:rPr lang="ko-KR" altLang="en-US" spc="-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찰 </a:t>
            </a:r>
            <a:r>
              <a:rPr lang="en-US" altLang="ko-KR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en-US" altLang="ko-KR" spc="-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14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pc="-30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작점리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pc="-30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마을진입로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정비공사 외 </a:t>
            </a:r>
            <a:r>
              <a:rPr lang="en-US" altLang="ko-KR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13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pc="-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 /  510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pc="-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r>
              <a:rPr lang="ko-KR" altLang="en-US" sz="1800" spc="-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  <a:r>
              <a:rPr lang="en-US" altLang="ko-KR" spc="-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18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(2023 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임도보수사업 외 </a:t>
            </a:r>
            <a:r>
              <a:rPr lang="en-US" altLang="ko-KR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17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pc="-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 /  360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462" y="4653136"/>
            <a:ext cx="9126538" cy="151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360"/>
              </a:lnSpc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정기분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재산세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토지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주택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기분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부과</a:t>
            </a:r>
            <a:endParaRPr lang="en-US" altLang="ko-KR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ts val="3360"/>
              </a:lnSpc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37,951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2,055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9. 16. ~ 9. 30.(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납기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ts val="3360"/>
              </a:lnSpc>
              <a:buClr>
                <a:srgbClr val="000000"/>
              </a:buClr>
              <a:defRPr/>
            </a:pP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토지분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(1,963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주택분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(92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7197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393" y="4581128"/>
            <a:ext cx="914400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지방재정공시심의위원회</a:t>
            </a:r>
            <a:r>
              <a:rPr lang="en-US" altLang="ko-KR" sz="24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9. 4.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서면 심의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12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9)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회계연도 결산 공시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공통공시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특수공시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94D25E2-D92E-4A37-A958-AC9D5DDE4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2696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 본회의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행정사무조사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(28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94D25E2-D92E-4A37-A958-AC9D5DDE4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24944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충청북도 규제개혁 우수사례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경진대회 참석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충북도청 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법무통계팀장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241358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4">
            <a:extLst>
              <a:ext uri="{FF2B5EF4-FFF2-40B4-BE49-F238E27FC236}">
                <a16:creationId xmlns:a16="http://schemas.microsoft.com/office/drawing/2014/main" id="{1B0A1838-4E38-41E7-8A9D-0BA2EE4B1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2204864"/>
            <a:ext cx="590465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marL="1169988" lvl="1" indent="-457200" 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스마트농업과</a:t>
            </a:r>
          </a:p>
        </p:txBody>
      </p:sp>
    </p:spTree>
    <p:extLst>
      <p:ext uri="{BB962C8B-B14F-4D97-AF65-F5344CB8AC3E}">
        <p14:creationId xmlns:p14="http://schemas.microsoft.com/office/powerpoint/2010/main" val="10374001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06102"/>
            <a:ext cx="9144000" cy="1582738"/>
          </a:xfrm>
          <a:prstGeom prst="rect">
            <a:avLst/>
          </a:prstGeom>
          <a:noFill/>
          <a:ln>
            <a:noFill/>
          </a:ln>
          <a:extLst/>
        </p:spPr>
        <p:txBody>
          <a:bodyPr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latinLnBrk="0" hangingPunct="1">
              <a:spcBef>
                <a:spcPts val="800"/>
              </a:spcBef>
              <a:spcAft>
                <a:spcPts val="800"/>
              </a:spcAft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1. 2023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농지이용실태조사 추진</a:t>
            </a:r>
          </a:p>
          <a:p>
            <a:pPr marL="627063" lvl="1" indent="-35560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~ 11. 30.(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까지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관내일원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14,707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필지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702.5ha</a:t>
            </a:r>
          </a:p>
          <a:p>
            <a:pPr marL="627063" lvl="1" indent="-35560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불법 임대차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무단 휴경 등 농업경영 이용 여부 조사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627063" lvl="1" indent="-35560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627063" lvl="1" indent="-35560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ko-KR" altLang="en-US" dirty="0"/>
          </a:p>
          <a:p>
            <a:pPr marL="627063" lvl="1" indent="-35560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ko-KR" altLang="en-US" dirty="0"/>
          </a:p>
          <a:p>
            <a:pPr marL="627063" lvl="1" indent="-35560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420888"/>
            <a:ext cx="9324528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627063" indent="-355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2. 2023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충청북도 농업인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공익수당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추가 신청 접수</a:t>
            </a:r>
            <a:endParaRPr lang="ko-KR" altLang="en-US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9. 1.(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9. 8.(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각 읍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면사무소</a:t>
            </a:r>
            <a:endParaRPr lang="en-US" altLang="ko-KR" sz="24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 이상 도내 거주 및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농업경영체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등록된 농업인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243" y="4581128"/>
            <a:ext cx="914400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영동군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스마트팜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단지 조성사업 감정평가 추진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9. 6.(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양산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가곡리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학산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봉소리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대한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프라임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중앙 감정평가사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알천터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스마트팜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청년임대형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스마트팜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토지 및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지장물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감정평가 실시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848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72B1DF7B-58A7-4B3D-B6A7-D8F1E5496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6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marL="1169988" lvl="1" indent="-457200" 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과수축산과</a:t>
            </a:r>
          </a:p>
        </p:txBody>
      </p:sp>
    </p:spTree>
    <p:extLst>
      <p:ext uri="{BB962C8B-B14F-4D97-AF65-F5344CB8AC3E}">
        <p14:creationId xmlns:p14="http://schemas.microsoft.com/office/powerpoint/2010/main" val="38383511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80528" y="116632"/>
            <a:ext cx="914400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eaLnBrk="1" latinLnBrk="0" hangingPunct="1">
              <a:spcBef>
                <a:spcPts val="800"/>
              </a:spcBef>
              <a:spcAft>
                <a:spcPts val="800"/>
              </a:spcAft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농산물 부패방지용 장비 지원사업 추진상황 점검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</a:endParaRPr>
          </a:p>
          <a:p>
            <a:pPr marL="396000" lvl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미진행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보조사업자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396000" lvl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추진상황 점검 및 사업 완료 시기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52942" y="1844824"/>
            <a:ext cx="914400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eaLnBrk="1" latinLnBrk="0" hangingPunct="1">
              <a:spcBef>
                <a:spcPts val="800"/>
              </a:spcBef>
              <a:spcAft>
                <a:spcPts val="800"/>
              </a:spcAft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6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한국쌀전업농</a:t>
            </a:r>
            <a:r>
              <a:rPr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충청북도 회원대회 개최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</a:endParaRPr>
          </a:p>
          <a:p>
            <a:pPr marL="360000" lvl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5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6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쌀전업농연합회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회원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360000" lvl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제천비행장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B519765-DCEA-4F5F-8BF2-177A81D22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942" y="3501008"/>
            <a:ext cx="914400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eaLnBrk="1" latinLnBrk="0" hangingPunct="1">
              <a:spcBef>
                <a:spcPts val="800"/>
              </a:spcBef>
              <a:spcAft>
                <a:spcPts val="800"/>
              </a:spcAft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깨끗한 축산농장 신규 신청자 현장평가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</a:endParaRPr>
          </a:p>
          <a:p>
            <a:pPr marL="360000" lvl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9. 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신청 농가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360000" lvl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축산관련 법령 준수 여부 및 퇴비 관리 현황 등 평가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FAF8CFD-58F6-4707-B818-BB2F329BA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3750" y="5157192"/>
            <a:ext cx="914400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eaLnBrk="1" latinLnBrk="0" hangingPunct="1">
              <a:spcBef>
                <a:spcPts val="800"/>
              </a:spcBef>
              <a:spcAft>
                <a:spcPts val="800"/>
              </a:spcAft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동물등록 자진신고 기간 안내</a:t>
            </a:r>
            <a:endParaRPr lang="en-US" altLang="ko-KR" sz="2600" dirty="0">
              <a:latin typeface="HY헤드라인M" pitchFamily="18" charset="-127"/>
              <a:ea typeface="HY헤드라인M" pitchFamily="18" charset="-127"/>
            </a:endParaRPr>
          </a:p>
          <a:p>
            <a:pPr marL="360000" lvl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동물등록 자진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변경 신고 대상</a:t>
            </a: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  <a:p>
            <a:pPr marL="360000" lvl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</a:rPr>
              <a:t>자진신고 기간 내 등록 시 과태료 면제 알림 등 자발적 참여 유도</a:t>
            </a:r>
            <a:endParaRPr lang="en-US" altLang="ko-KR" sz="23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613150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4">
            <a:extLst>
              <a:ext uri="{FF2B5EF4-FFF2-40B4-BE49-F238E27FC236}">
                <a16:creationId xmlns:a16="http://schemas.microsoft.com/office/drawing/2014/main" id="{9DCD49DB-BD7C-42AA-A697-56EA7DDCB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720" y="2132856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환  경  과</a:t>
            </a:r>
          </a:p>
        </p:txBody>
      </p:sp>
    </p:spTree>
    <p:extLst>
      <p:ext uri="{BB962C8B-B14F-4D97-AF65-F5344CB8AC3E}">
        <p14:creationId xmlns:p14="http://schemas.microsoft.com/office/powerpoint/2010/main" val="29340506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16632"/>
            <a:ext cx="9144000" cy="5752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2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조기폐차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보조금 지급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2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24,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건설기계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1)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폐차여부 확인 후 보조금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지급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2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1100" b="1" kern="0" dirty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ts val="32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유해야생동물 피해방지단 간담회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2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소회의실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2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아프리카돼지열병</a:t>
            </a:r>
            <a:r>
              <a:rPr lang="ko-KR" altLang="en-US" sz="1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확산</a:t>
            </a:r>
            <a:r>
              <a:rPr lang="ko-KR" altLang="en-US" sz="1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방지</a:t>
            </a:r>
            <a:r>
              <a:rPr lang="ko-KR" altLang="en-US" sz="1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</a:t>
            </a:r>
            <a:r>
              <a:rPr lang="ko-KR" altLang="en-US" sz="1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차단을</a:t>
            </a:r>
            <a:r>
              <a:rPr lang="ko-KR" altLang="en-US" sz="1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위한</a:t>
            </a:r>
            <a:r>
              <a:rPr lang="ko-KR" altLang="en-US" sz="1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사체처리</a:t>
            </a:r>
            <a:r>
              <a:rPr lang="ko-KR" altLang="en-US" sz="1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방안</a:t>
            </a:r>
            <a:r>
              <a:rPr lang="ko-KR" altLang="en-US" sz="1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2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32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3. 2023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폐수배출시설 수질검사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2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육군종합행정학교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충북보건환경연구원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2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ts val="32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분뇨수집</a:t>
            </a:r>
            <a:r>
              <a:rPr lang="en-US" altLang="ko-KR" sz="2800" b="1" kern="0" spc="-70" dirty="0">
                <a:solidFill>
                  <a:srgbClr val="0000FF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운반 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200"/>
              </a:lnSpc>
              <a:spcBef>
                <a:spcPts val="500"/>
              </a:spcBef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17:00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환경과 사무실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환경과장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200"/>
              </a:lnSpc>
              <a:spcBef>
                <a:spcPts val="500"/>
              </a:spcBef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ts val="32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5. 2023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공공하수도 운영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관리 실태점검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9. 5.(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용진환경㈜ 회의실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금강유역환경청 외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415814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979712" y="2132856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6500" b="1" spc="60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산림녹지과</a:t>
            </a:r>
          </a:p>
        </p:txBody>
      </p:sp>
    </p:spTree>
    <p:extLst>
      <p:ext uri="{BB962C8B-B14F-4D97-AF65-F5344CB8AC3E}">
        <p14:creationId xmlns:p14="http://schemas.microsoft.com/office/powerpoint/2010/main" val="34852227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332656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1.  23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석재채취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환경피해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저감사업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보조금 교부 결정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2023. 9. ~ 10. 31.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죽산리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2-1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석재채취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환경피해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저감사업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식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102,850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200" b="1" dirty="0">
              <a:latin typeface="HY헤드라인M" pitchFamily="18" charset="-127"/>
              <a:ea typeface="HY헤드라인M" pitchFamily="18" charset="-127"/>
            </a:endParaRPr>
          </a:p>
          <a:p>
            <a:pPr lvl="0">
              <a:lnSpc>
                <a:spcPct val="150000"/>
              </a:lnSpc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동정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어린이 안심 공원 조성사업 집행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93-7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번지 일원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착수일로부터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313,800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어린이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안심공원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조성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200" b="1" dirty="0">
              <a:latin typeface="HY헤드라인M" pitchFamily="18" charset="-127"/>
              <a:ea typeface="HY헤드라인M" pitchFamily="18" charset="-127"/>
            </a:endParaRPr>
          </a:p>
          <a:p>
            <a:pPr lvl="0">
              <a:lnSpc>
                <a:spcPct val="150000"/>
              </a:lnSpc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민주지산자연휴양림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리모델링공사 추진</a:t>
            </a:r>
            <a:endParaRPr lang="en-US" altLang="ko-KR" sz="225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9. 4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9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10.(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용화면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조동리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4-129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치유숙소</a:t>
            </a:r>
            <a:r>
              <a:rPr lang="ko-KR" alt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HY헤드라인M" pitchFamily="18" charset="-127"/>
                <a:cs typeface="Calibri" panose="020F0502020204030204" pitchFamily="34" charset="0"/>
              </a:rPr>
              <a:t> ∙ </a:t>
            </a:r>
            <a:r>
              <a:rPr lang="ko-KR" altLang="en-US" sz="2400" b="1" dirty="0" err="1">
                <a:solidFill>
                  <a:prstClr val="black"/>
                </a:solidFill>
                <a:latin typeface="Calibri" panose="020F0502020204030204" pitchFamily="34" charset="0"/>
                <a:ea typeface="HY헤드라인M" pitchFamily="18" charset="-127"/>
                <a:cs typeface="Calibri" panose="020F0502020204030204" pitchFamily="34" charset="0"/>
              </a:rPr>
              <a:t>치유센터</a:t>
            </a:r>
            <a:r>
              <a:rPr lang="ko-KR" alt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HY헤드라인M" pitchFamily="18" charset="-127"/>
                <a:cs typeface="Calibri" panose="020F0502020204030204" pitchFamily="34" charset="0"/>
              </a:rPr>
              <a:t> </a:t>
            </a:r>
            <a:r>
              <a:rPr lang="ko-KR" alt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ea typeface="HY헤드라인M" pitchFamily="18" charset="-127"/>
                <a:cs typeface="Calibri" panose="020F0502020204030204" pitchFamily="34" charset="0"/>
              </a:rPr>
              <a:t> </a:t>
            </a:r>
            <a:r>
              <a:rPr lang="en-US" altLang="ko-KR" sz="2400" b="1" dirty="0" smtClean="0">
                <a:solidFill>
                  <a:prstClr val="black"/>
                </a:solidFill>
                <a:latin typeface="Calibri" panose="020F0502020204030204" pitchFamily="34" charset="0"/>
                <a:ea typeface="HY헤드라인M" pitchFamily="18" charset="-127"/>
                <a:cs typeface="Calibri" panose="020F0502020204030204" pitchFamily="34" charset="0"/>
              </a:rPr>
              <a:t>: 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Calibri" panose="020F0502020204030204" pitchFamily="34" charset="0"/>
                <a:ea typeface="HY헤드라인M" pitchFamily="18" charset="-127"/>
                <a:cs typeface="Calibri" panose="020F0502020204030204" pitchFamily="34" charset="0"/>
              </a:rPr>
              <a:t>내부외벽</a:t>
            </a:r>
            <a:r>
              <a:rPr lang="en-US" altLang="ko-KR" sz="2400" b="1" dirty="0" smtClean="0">
                <a:solidFill>
                  <a:prstClr val="black"/>
                </a:solidFill>
                <a:latin typeface="Calibri" panose="020F0502020204030204" pitchFamily="34" charset="0"/>
                <a:ea typeface="HY헤드라인M" pitchFamily="18" charset="-127"/>
                <a:cs typeface="Calibri" panose="020F0502020204030204" pitchFamily="34" charset="0"/>
              </a:rPr>
              <a:t> </a:t>
            </a:r>
            <a:r>
              <a:rPr lang="ko-KR" alt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HY헤드라인M" pitchFamily="18" charset="-127"/>
                <a:cs typeface="Calibri" panose="020F0502020204030204" pitchFamily="34" charset="0"/>
              </a:rPr>
              <a:t>및</a:t>
            </a:r>
            <a:r>
              <a:rPr lang="en-US" altLang="ko-KR" sz="2400" b="1" dirty="0">
                <a:solidFill>
                  <a:prstClr val="black"/>
                </a:solidFill>
                <a:latin typeface="Calibri" panose="020F0502020204030204" pitchFamily="34" charset="0"/>
                <a:ea typeface="HY헤드라인M" pitchFamily="18" charset="-127"/>
                <a:cs typeface="Calibri" panose="020F0502020204030204" pitchFamily="34" charset="0"/>
              </a:rPr>
              <a:t> </a:t>
            </a:r>
            <a:r>
              <a:rPr lang="ko-KR" altLang="en-US" sz="2400" b="1" dirty="0" err="1">
                <a:solidFill>
                  <a:prstClr val="black"/>
                </a:solidFill>
                <a:latin typeface="Calibri" panose="020F0502020204030204" pitchFamily="34" charset="0"/>
                <a:ea typeface="HY헤드라인M" pitchFamily="18" charset="-127"/>
                <a:cs typeface="Calibri" panose="020F0502020204030204" pitchFamily="34" charset="0"/>
              </a:rPr>
              <a:t>목공사</a:t>
            </a:r>
            <a:endParaRPr lang="en-US" altLang="ko-KR" sz="2400" b="1" dirty="0">
              <a:solidFill>
                <a:prstClr val="black"/>
              </a:solidFill>
              <a:latin typeface="Calibri" panose="020F0502020204030204" pitchFamily="34" charset="0"/>
              <a:ea typeface="HY헤드라인M" pitchFamily="18" charset="-127"/>
              <a:cs typeface="Calibri" panose="020F0502020204030204" pitchFamily="34" charset="0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solidFill>
                  <a:prstClr val="black"/>
                </a:solidFill>
                <a:latin typeface="Calibri" panose="020F0502020204030204" pitchFamily="34" charset="0"/>
                <a:ea typeface="HY헤드라인M" pitchFamily="18" charset="-127"/>
                <a:cs typeface="Calibri" panose="020F0502020204030204" pitchFamily="34" charset="0"/>
              </a:rPr>
              <a:t>머루다래</a:t>
            </a:r>
            <a:r>
              <a:rPr lang="ko-KR" alt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HY헤드라인M" pitchFamily="18" charset="-127"/>
                <a:cs typeface="Calibri" panose="020F0502020204030204" pitchFamily="34" charset="0"/>
              </a:rPr>
              <a:t> ∙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Calibri" panose="020F0502020204030204" pitchFamily="34" charset="0"/>
                <a:ea typeface="HY헤드라인M" pitchFamily="18" charset="-127"/>
                <a:cs typeface="Calibri" panose="020F0502020204030204" pitchFamily="34" charset="0"/>
              </a:rPr>
              <a:t>청실홍실</a:t>
            </a:r>
            <a:r>
              <a:rPr lang="ko-KR" alt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ea typeface="HY헤드라인M" pitchFamily="18" charset="-127"/>
                <a:cs typeface="Calibri" panose="020F0502020204030204" pitchFamily="34" charset="0"/>
              </a:rPr>
              <a:t>  </a:t>
            </a:r>
            <a:r>
              <a:rPr lang="en-US" altLang="ko-KR" sz="2400" b="1" dirty="0" smtClean="0">
                <a:solidFill>
                  <a:prstClr val="black"/>
                </a:solidFill>
                <a:latin typeface="Calibri" panose="020F0502020204030204" pitchFamily="34" charset="0"/>
                <a:ea typeface="HY헤드라인M" pitchFamily="18" charset="-127"/>
                <a:cs typeface="Calibri" panose="020F0502020204030204" pitchFamily="34" charset="0"/>
              </a:rPr>
              <a:t>:  </a:t>
            </a:r>
            <a:r>
              <a:rPr lang="ko-KR" alt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HY헤드라인M" pitchFamily="18" charset="-127"/>
                <a:cs typeface="Calibri" panose="020F0502020204030204" pitchFamily="34" charset="0"/>
              </a:rPr>
              <a:t>미장 및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Calibri" panose="020F0502020204030204" pitchFamily="34" charset="0"/>
                <a:ea typeface="HY헤드라인M" pitchFamily="18" charset="-127"/>
                <a:cs typeface="Calibri" panose="020F0502020204030204" pitchFamily="34" charset="0"/>
              </a:rPr>
              <a:t>방수공사</a:t>
            </a:r>
            <a:endParaRPr lang="en-US" altLang="ko-KR" sz="2250" b="1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2919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412776"/>
            <a:ext cx="9144000" cy="406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lvl="0" indent="-533400">
              <a:lnSpc>
                <a:spcPct val="150000"/>
              </a:lnSpc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en-US" altLang="ko-KR" sz="2800" b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추풍령초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신안분교폐교 운동장 부지 매매계약 체결</a:t>
            </a:r>
            <a:endParaRPr lang="en-US" altLang="ko-KR" sz="28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5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287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신안리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61-1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한국자산관리공사 충북지역본부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매도인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매수인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상촌초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대해분교폐교 대부계약 사전협의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7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대해리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698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번지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충청북도영동교육지원청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대부계약 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무상 대부계약 협의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977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403648" y="2132856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6500" b="1" spc="60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건설교통과</a:t>
            </a:r>
          </a:p>
        </p:txBody>
      </p:sp>
    </p:spTree>
    <p:extLst>
      <p:ext uri="{BB962C8B-B14F-4D97-AF65-F5344CB8AC3E}">
        <p14:creationId xmlns:p14="http://schemas.microsoft.com/office/powerpoint/2010/main" val="1709815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미래전략과</a:t>
            </a:r>
            <a:endParaRPr lang="en-US" altLang="ko-KR" sz="66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971727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04639"/>
            <a:ext cx="8929688" cy="396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1">
            <a:extLst>
              <a:ext uri="{FF2B5EF4-FFF2-40B4-BE49-F238E27FC236}">
                <a16:creationId xmlns:a16="http://schemas.microsoft.com/office/drawing/2014/main" id="{8A0C8787-3659-45EC-96F5-EC3CF2075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2536" y="404639"/>
            <a:ext cx="9649072" cy="3136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SzPct val="60000"/>
              <a:buFontTx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황간면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남성리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공영주차장 조성사업 집행</a:t>
            </a:r>
            <a:endParaRPr lang="en-US" altLang="ko-KR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120" dirty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남성리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534-5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120" dirty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143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95,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38,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폐기물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10)</a:t>
            </a:r>
          </a:p>
          <a:p>
            <a:pPr lvl="1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집행내용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rgbClr val="000000"/>
              </a:buClr>
              <a:buNone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주차장 조성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(1,890㎡)</a:t>
            </a:r>
          </a:p>
          <a:p>
            <a:pPr lvl="1">
              <a:lnSpc>
                <a:spcPct val="120000"/>
              </a:lnSpc>
              <a:buClr>
                <a:srgbClr val="000000"/>
              </a:buClr>
              <a:buNone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  -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총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50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대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일반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44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대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,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전기차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대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,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경차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대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,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장애인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대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수용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en-US" altLang="ko-KR" sz="20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" name="직사각형 1">
            <a:extLst>
              <a:ext uri="{FF2B5EF4-FFF2-40B4-BE49-F238E27FC236}">
                <a16:creationId xmlns:a16="http://schemas.microsoft.com/office/drawing/2014/main" id="{5953B686-11FB-406C-BC65-AA22F3AAF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2536" y="4005064"/>
            <a:ext cx="9649072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SzPct val="60000"/>
              <a:buFontTx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2. 2023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과속방지턱 설치공사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차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집행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spc="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 상 지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영동읍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오탄리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외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16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spc="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 업 비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50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 latinLnBrk="0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집행내용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과속방지턱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12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개소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이미지방지턱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개소 설치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04060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C59FC758-AF81-4A97-92B2-29FDF0351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84784"/>
            <a:ext cx="964907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SzPct val="60000"/>
              <a:buFontTx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스마트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복합쉼터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사전 견학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강원도 인제군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9. 4.(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용역업체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도로팀장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928E0D2-43B2-4A97-914F-B2CE901E7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6992"/>
            <a:ext cx="9036050" cy="2392362"/>
          </a:xfrm>
          <a:prstGeom prst="rect">
            <a:avLst/>
          </a:prstGeom>
          <a:noFill/>
          <a:ln>
            <a:noFill/>
          </a:ln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Arial" panose="020B0604020202020204" pitchFamily="34" charset="0"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4.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농업생산기반시설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저수지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분기 수질검사 실시</a:t>
            </a:r>
            <a:endParaRPr lang="en-US" altLang="ko-KR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lang="ko-KR" altLang="en-US" sz="2400" b="1" spc="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 상 지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에미실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저수지 외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55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검사기간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2023. 9. 4. ~ 2023. 9. 15.</a:t>
            </a:r>
          </a:p>
          <a:p>
            <a:pPr marL="457200" lvl="1" indent="0">
              <a:lnSpc>
                <a:spcPct val="120000"/>
              </a:lnSpc>
              <a:buFont typeface="Arial" panose="020B0604020202020204" pitchFamily="34" charset="0"/>
              <a:buNone/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659213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115616" y="2132856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재난안전과</a:t>
            </a:r>
          </a:p>
        </p:txBody>
      </p:sp>
    </p:spTree>
    <p:extLst>
      <p:ext uri="{BB962C8B-B14F-4D97-AF65-F5344CB8AC3E}">
        <p14:creationId xmlns:p14="http://schemas.microsoft.com/office/powerpoint/2010/main" val="20742546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1"/>
          <p:cNvSpPr>
            <a:spLocks noChangeArrowheads="1"/>
          </p:cNvSpPr>
          <p:nvPr/>
        </p:nvSpPr>
        <p:spPr bwMode="auto">
          <a:xfrm>
            <a:off x="0" y="2360842"/>
            <a:ext cx="9144000" cy="169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안전감동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프로젝트 추진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9. 1.(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)~10. 3.(</a:t>
            </a:r>
            <a:r>
              <a:rPr lang="ko-KR" altLang="en-US" sz="2400" b="1" kern="0" spc="-15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 관내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군청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경찰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소방 등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 기관단체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테마별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안전순찰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산책로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우범지역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통학주변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전통시장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en-US" altLang="ko-KR" sz="2400" kern="0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" name="직사각형 1"/>
          <p:cNvSpPr>
            <a:spLocks noChangeArrowheads="1"/>
          </p:cNvSpPr>
          <p:nvPr/>
        </p:nvSpPr>
        <p:spPr bwMode="auto">
          <a:xfrm>
            <a:off x="-18196" y="404664"/>
            <a:ext cx="9144000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안전감찰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처분 이행실태 점검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9. 4.(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 안전감찰팀장 등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도시건축과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등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 부서</a:t>
            </a:r>
            <a:endParaRPr lang="en-US" altLang="ko-KR" sz="2400" kern="0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DA4D3D87-64C9-4CE3-8F41-3037894435B1}"/>
              </a:ext>
            </a:extLst>
          </p:cNvPr>
          <p:cNvSpPr/>
          <p:nvPr/>
        </p:nvSpPr>
        <p:spPr>
          <a:xfrm>
            <a:off x="0" y="4797152"/>
            <a:ext cx="9289032" cy="1218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 안전분야 종사자 </a:t>
            </a:r>
            <a:r>
              <a:rPr lang="ko-KR" altLang="en-US" sz="2800" b="1" spc="-1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</a:t>
            </a:r>
            <a:r>
              <a:rPr lang="en-US" altLang="ko-KR" sz="2800" b="1" spc="-1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spc="-1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순회교육 참석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9. 8.(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)/ </a:t>
            </a:r>
            <a:r>
              <a:rPr lang="ko-KR" altLang="en-US" sz="2400" b="1" spc="10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보은군청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대회의실 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spc="10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안전보안관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400" b="1" spc="1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7723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403648" y="2132856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도시건축과</a:t>
            </a:r>
          </a:p>
        </p:txBody>
      </p:sp>
    </p:spTree>
    <p:extLst>
      <p:ext uri="{BB962C8B-B14F-4D97-AF65-F5344CB8AC3E}">
        <p14:creationId xmlns:p14="http://schemas.microsoft.com/office/powerpoint/2010/main" val="1514091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5434" y="260648"/>
            <a:ext cx="91440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구촌리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3-211)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보상계획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열람공고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구촌리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405-9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군계획도로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개설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L=65m[B=4m]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348880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마을개발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자치사업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반곡리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본동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농로포장공사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150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 준공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4581128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건설안전점검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건축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수행기관 지정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823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필지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액화수소충전소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EC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건설공사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71170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835944" y="2132856"/>
            <a:ext cx="547211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1169988" lvl="1" indent="-457200" algn="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농업기술센터</a:t>
            </a:r>
          </a:p>
        </p:txBody>
      </p:sp>
    </p:spTree>
    <p:extLst>
      <p:ext uri="{BB962C8B-B14F-4D97-AF65-F5344CB8AC3E}">
        <p14:creationId xmlns:p14="http://schemas.microsoft.com/office/powerpoint/2010/main" val="12195274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01236809-3F43-4FA3-AA22-D71DD91CDEE8}"/>
              </a:ext>
            </a:extLst>
          </p:cNvPr>
          <p:cNvSpPr/>
          <p:nvPr/>
        </p:nvSpPr>
        <p:spPr>
          <a:xfrm>
            <a:off x="24320" y="105945"/>
            <a:ext cx="8940168" cy="143885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특산자원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융복합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기술지원 사업 현장점검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9. 4.(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9. 8.(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양강면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남전리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등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사업장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6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2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현장점검 및 사업 진행도 확인 등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1236809-3F43-4FA3-AA22-D71DD91CDEE8}"/>
              </a:ext>
            </a:extLst>
          </p:cNvPr>
          <p:cNvSpPr/>
          <p:nvPr/>
        </p:nvSpPr>
        <p:spPr>
          <a:xfrm>
            <a:off x="24320" y="1700808"/>
            <a:ext cx="8940168" cy="18528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ko-KR" altLang="en-US" sz="2800" b="1" kern="0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농업인대학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스마트농업학과 현장교육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9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7.(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09:00 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충남 천안시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농업기술센터 등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24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스마트팜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시설 견학 및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선도농가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농장 견학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defRPr/>
            </a:pPr>
            <a:r>
              <a:rPr lang="en-US" altLang="ko-KR" sz="28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※ </a:t>
            </a:r>
            <a:r>
              <a:rPr lang="ko-KR" altLang="en-US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출발 </a:t>
            </a:r>
            <a:r>
              <a:rPr lang="en-US" altLang="ko-KR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영동체육관</a:t>
            </a:r>
            <a:r>
              <a:rPr lang="ko-KR" altLang="en-US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주차장</a:t>
            </a:r>
            <a:endParaRPr lang="en-US" altLang="ko-KR" sz="20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01236809-3F43-4FA3-AA22-D71DD91CDEE8}"/>
              </a:ext>
            </a:extLst>
          </p:cNvPr>
          <p:cNvSpPr/>
          <p:nvPr/>
        </p:nvSpPr>
        <p:spPr>
          <a:xfrm>
            <a:off x="22044" y="3717032"/>
            <a:ext cx="8940168" cy="9900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 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4-H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연합회 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월례회의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7.(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19:00 / </a:t>
            </a:r>
            <a:r>
              <a:rPr lang="ko-KR" altLang="en-US" sz="2400" b="1" spc="-15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관내식당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30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4-H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연합회 운영 관련 협의 등</a:t>
            </a:r>
            <a:endParaRPr lang="en-US" altLang="ko-KR" sz="2400" b="1" spc="-15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01236809-3F43-4FA3-AA22-D71DD91CDEE8}"/>
              </a:ext>
            </a:extLst>
          </p:cNvPr>
          <p:cNvSpPr/>
          <p:nvPr/>
        </p:nvSpPr>
        <p:spPr>
          <a:xfrm>
            <a:off x="22044" y="4928982"/>
            <a:ext cx="8940168" cy="188769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4. 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4-H 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선후배 만남의 날 행사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9. 8.(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17:00 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추풍령사슴관광농원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50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특강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만찬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4-H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발전방안 토론 등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defRPr/>
            </a:pPr>
            <a:r>
              <a:rPr lang="en-US" altLang="ko-KR" sz="28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※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4-H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본부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주관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), </a:t>
            </a:r>
            <a:r>
              <a:rPr lang="ko-KR" altLang="en-US" sz="20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크로바동지회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0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사동회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4-H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연합회 등</a:t>
            </a:r>
            <a:endParaRPr lang="en-US" altLang="ko-KR" sz="20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1971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01236809-3F43-4FA3-AA22-D71DD91CDEE8}"/>
              </a:ext>
            </a:extLst>
          </p:cNvPr>
          <p:cNvSpPr/>
          <p:nvPr/>
        </p:nvSpPr>
        <p:spPr>
          <a:xfrm>
            <a:off x="22138" y="3501008"/>
            <a:ext cx="9144000" cy="54117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농업기계 현장순회교육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/>
          </p:nvPr>
        </p:nvGraphicFramePr>
        <p:xfrm>
          <a:off x="323528" y="4077072"/>
          <a:ext cx="8424936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6892607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698887639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199803148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1696567303"/>
                    </a:ext>
                  </a:extLst>
                </a:gridCol>
              </a:tblGrid>
              <a:tr h="3307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  시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장  소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인  원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내  용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8258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9. 4.(</a:t>
                      </a:r>
                      <a:r>
                        <a:rPr lang="ko-KR" altLang="en-US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월</a:t>
                      </a:r>
                      <a:r>
                        <a:rPr lang="en-US" altLang="ko-KR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학산면</a:t>
                      </a:r>
                      <a:r>
                        <a:rPr lang="ko-KR" altLang="en-US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60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압치리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마을별</a:t>
                      </a:r>
                      <a:r>
                        <a:rPr lang="ko-KR" altLang="en-US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en-US" altLang="ko-KR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30</a:t>
                      </a:r>
                      <a:r>
                        <a:rPr lang="ko-KR" altLang="en-US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농업기계 점검 및 수리</a:t>
                      </a:r>
                      <a:r>
                        <a:rPr lang="en-US" altLang="ko-KR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</a:t>
                      </a: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안전사용요령 교육 등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4698895"/>
                  </a:ext>
                </a:extLst>
              </a:tr>
              <a:tr h="4095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9.</a:t>
                      </a:r>
                      <a:r>
                        <a:rPr lang="en-US" altLang="ko-KR" sz="1600" baseline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5.(</a:t>
                      </a:r>
                      <a:r>
                        <a:rPr lang="ko-KR" altLang="en-US" sz="1600" baseline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화</a:t>
                      </a:r>
                      <a:r>
                        <a:rPr lang="en-US" altLang="ko-KR" sz="1600" baseline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양산면</a:t>
                      </a:r>
                      <a:r>
                        <a:rPr lang="ko-KR" altLang="en-US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60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수두리</a:t>
                      </a:r>
                      <a:endParaRPr lang="en-US" altLang="ko-KR" sz="160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매곡면</a:t>
                      </a:r>
                      <a:r>
                        <a:rPr lang="ko-KR" altLang="en-US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60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원촌리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205621"/>
                  </a:ext>
                </a:extLst>
              </a:tr>
              <a:tr h="1184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9. 6.(</a:t>
                      </a:r>
                      <a:r>
                        <a:rPr lang="ko-KR" altLang="en-US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수</a:t>
                      </a:r>
                      <a:r>
                        <a:rPr lang="en-US" altLang="ko-KR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용산면</a:t>
                      </a:r>
                      <a:r>
                        <a:rPr lang="ko-KR" altLang="en-US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60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산저리</a:t>
                      </a:r>
                      <a:endParaRPr lang="en-US" altLang="ko-KR" sz="160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917131"/>
                  </a:ext>
                </a:extLst>
              </a:tr>
              <a:tr h="1432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9. 7.(</a:t>
                      </a:r>
                      <a:r>
                        <a:rPr lang="ko-KR" altLang="en-US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목</a:t>
                      </a:r>
                      <a:r>
                        <a:rPr lang="en-US" altLang="ko-KR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용산면</a:t>
                      </a:r>
                      <a:r>
                        <a:rPr lang="ko-KR" altLang="en-US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60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부상리</a:t>
                      </a:r>
                      <a:endParaRPr lang="en-US" altLang="ko-KR" sz="160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837781"/>
                  </a:ext>
                </a:extLst>
              </a:tr>
              <a:tr h="33070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9.</a:t>
                      </a:r>
                      <a:r>
                        <a:rPr lang="en-US" altLang="ko-KR" sz="1600" baseline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8.(</a:t>
                      </a:r>
                      <a:r>
                        <a:rPr lang="ko-KR" altLang="en-US" sz="1600" baseline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금</a:t>
                      </a:r>
                      <a:r>
                        <a:rPr lang="en-US" altLang="ko-KR" sz="1600" baseline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영동읍</a:t>
                      </a:r>
                      <a:r>
                        <a:rPr lang="ko-KR" altLang="en-US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60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오정리</a:t>
                      </a:r>
                      <a:endParaRPr lang="en-US" altLang="ko-KR" sz="160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양강면</a:t>
                      </a:r>
                      <a:r>
                        <a:rPr lang="ko-KR" altLang="en-US" sz="16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60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죽촌리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576195"/>
                  </a:ext>
                </a:extLst>
              </a:tr>
            </a:tbl>
          </a:graphicData>
        </a:graphic>
      </p:graphicFrame>
      <p:sp>
        <p:nvSpPr>
          <p:cNvPr id="6" name="직사각형 5">
            <a:extLst>
              <a:ext uri="{FF2B5EF4-FFF2-40B4-BE49-F238E27FC236}">
                <a16:creationId xmlns:a16="http://schemas.microsoft.com/office/drawing/2014/main" id="{01236809-3F43-4FA3-AA22-D71DD91CDEE8}"/>
              </a:ext>
            </a:extLst>
          </p:cNvPr>
          <p:cNvSpPr/>
          <p:nvPr/>
        </p:nvSpPr>
        <p:spPr>
          <a:xfrm>
            <a:off x="22044" y="1846129"/>
            <a:ext cx="8940168" cy="143885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6. </a:t>
            </a:r>
            <a:r>
              <a:rPr lang="ko-KR" altLang="en-US" sz="2800" b="1" kern="0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영동와인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대전국제와인 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EXPO 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참가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부스운영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9. 8.(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9. 10.(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대전컨벤션센터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14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 농가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spc="-15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금용농산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등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>
              <a:lnSpc>
                <a:spcPts val="35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영동와인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시음 및 판촉행사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대한민국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와인축제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홍보 등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01236809-3F43-4FA3-AA22-D71DD91CDEE8}"/>
              </a:ext>
            </a:extLst>
          </p:cNvPr>
          <p:cNvSpPr/>
          <p:nvPr/>
        </p:nvSpPr>
        <p:spPr>
          <a:xfrm>
            <a:off x="26950" y="188640"/>
            <a:ext cx="8940168" cy="143885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5. 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대전국제와인 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EXPO 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개막식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9. 8.(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15:00 / 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대전컨벤션센터 제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전시장 입구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17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spc="-15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주요내빈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>
              <a:lnSpc>
                <a:spcPts val="3500"/>
              </a:lnSpc>
              <a:buClr>
                <a:schemeClr val="tx1"/>
              </a:buClr>
              <a:defRPr/>
            </a:pPr>
            <a:r>
              <a:rPr lang="en-US" altLang="ko-KR" sz="28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8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000" b="1" dirty="0" smtClean="0">
                <a:solidFill>
                  <a:srgbClr val="00A909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A909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A909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A909"/>
                </a:solidFill>
                <a:latin typeface="HY헤드라인M" pitchFamily="18" charset="-127"/>
                <a:ea typeface="HY헤드라인M" pitchFamily="18" charset="-127"/>
              </a:rPr>
              <a:t>개막식 참석 및 테이프 커팅 등</a:t>
            </a:r>
            <a:endParaRPr lang="en-US" altLang="ko-KR" sz="20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1733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051720" y="2204864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   건   소</a:t>
            </a:r>
          </a:p>
        </p:txBody>
      </p:sp>
    </p:spTree>
    <p:extLst>
      <p:ext uri="{BB962C8B-B14F-4D97-AF65-F5344CB8AC3E}">
        <p14:creationId xmlns:p14="http://schemas.microsoft.com/office/powerpoint/2010/main" val="2673141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94D25E2-D92E-4A37-A958-AC9D5DDE4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606" y="404664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재정집행 점검회의 참석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충북연구원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전략사업팀장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국고보조 지역개발사업 집행내역 및 만회 대책 점검 등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94D25E2-D92E-4A37-A958-AC9D5DDE4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48339"/>
            <a:ext cx="9144000" cy="147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일라이트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지식산업센터 건립공사 현장 시찰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5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16:30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한곡리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558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군수님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군수님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공사현황 청취 및 현장 시찰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94D25E2-D92E-4A37-A958-AC9D5DDE4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032" y="5013176"/>
            <a:ext cx="9158032" cy="104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청년센터 건립 道 지방재정투자심사 사전설명회 참석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13:30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충북연구원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인구청년팀장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9607332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1773238"/>
            <a:ext cx="91440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통합 이동건강교실 </a:t>
            </a:r>
            <a:endParaRPr lang="en-US" altLang="ko-KR" sz="28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9. 6.(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11:00 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한국도로공사 영동지사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92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건강생활실천교육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금연클리닉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심뇌혈관질환 예방관리 등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5300663"/>
            <a:ext cx="914400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4</a:t>
            </a:r>
            <a:r>
              <a:rPr lang="ko-KR" altLang="en-US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en-US" altLang="ko-KR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자살예방 교육</a:t>
            </a:r>
            <a:endParaRPr lang="en-US" altLang="ko-KR" sz="2800" b="1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9. 7.(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) 15:00 / 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상촌초등학교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교직원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13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9.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8.(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) 13:30 / 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영동군장애인복지관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이용자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40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endParaRPr lang="en-US" altLang="ko-KR" sz="2800" b="1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</a:t>
            </a:r>
            <a:endParaRPr lang="ko-KR" altLang="en-US" sz="2800" b="1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7625"/>
            <a:ext cx="9144000" cy="143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국가예방접종사업 위탁의료기관 점검</a:t>
            </a:r>
            <a:endParaRPr lang="en-US" altLang="ko-KR" sz="28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9. 4.(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9. 8.(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강남의원 외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7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개소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23~24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절기 인플루엔자 예방접종 시행 전 제반사항 점검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500438"/>
            <a:ext cx="91440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우리동네 산부인과 운영</a:t>
            </a:r>
            <a:endParaRPr lang="en-US" altLang="ko-KR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9. 6.(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10:00 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보건소 한의약건강증진실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24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부인과질환 진료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복부초음파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유소견자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차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검진비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지원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3790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403648" y="2204864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750469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7587" y="4895513"/>
            <a:ext cx="9144000" cy="1374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413" y="4895513"/>
            <a:ext cx="907199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marR="0" lvl="0" indent="-5334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Tx/>
              <a:buNone/>
              <a:tabLst>
                <a:tab pos="4953000" algn="l"/>
              </a:tabLst>
              <a:defRPr/>
            </a:pP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9079" y="2564904"/>
            <a:ext cx="907199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lvl="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학산면</a:t>
            </a:r>
            <a:r>
              <a:rPr lang="en-US" altLang="ko-KR" sz="24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모정</a:t>
            </a:r>
            <a:r>
              <a:rPr lang="en-US" altLang="ko-KR" sz="24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),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심천면</a:t>
            </a:r>
            <a:r>
              <a:rPr lang="en-US" altLang="ko-KR" sz="24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길동</a:t>
            </a:r>
            <a:r>
              <a:rPr lang="en-US" altLang="ko-KR" sz="24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후곡</a:t>
            </a:r>
            <a:r>
              <a:rPr lang="en-US" altLang="ko-KR" sz="24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당재</a:t>
            </a:r>
            <a:r>
              <a:rPr lang="en-US" altLang="ko-KR" sz="24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소규모수도시설 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폐쇄사업</a:t>
            </a:r>
            <a:endParaRPr lang="en-US" altLang="ko-KR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811213" lvl="1" indent="-452438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관정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물탱크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2) / 20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 착공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94D25E2-D92E-4A37-A958-AC9D5DDE4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85" y="4541688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추석명절 대비 비상용 이수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병입수돗물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생산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기간중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1.8L 400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(3,600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29485" y="692696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marR="0" lvl="0" indent="-533400" algn="dist" defTabSz="914400" rtl="0" eaLnBrk="1" fontAlgn="base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Tx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양산면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농어촌 생활용수 개발사업</a:t>
            </a:r>
            <a:endParaRPr kumimoji="1" lang="en-US" altLang="ko-KR" sz="2800" b="1" i="0" u="none" strike="noStrike" kern="1200" cap="none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811213" lvl="1" indent="-452438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관로부설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L=10.4km / 6,298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 착공</a:t>
            </a:r>
            <a:endParaRPr kumimoji="1" lang="en-US" altLang="ko-KR" sz="2400" b="1" i="0" u="none" strike="noStrike" kern="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9215055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259632" y="2204864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체육시설사업소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7783500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09324" y="255693"/>
            <a:ext cx="9453324" cy="2539312"/>
          </a:xfrm>
          <a:prstGeom prst="rect">
            <a:avLst/>
          </a:prstGeom>
          <a:noFill/>
          <a:ln>
            <a:noFill/>
          </a:ln>
        </p:spPr>
        <p:txBody>
          <a:bodyPr wrap="none" lIns="92075" tIns="46038" rIns="92075" bIns="46038"/>
          <a:lstStyle/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충청북도체육회장배 생활체조대회</a:t>
            </a:r>
            <a:endParaRPr lang="en-US" altLang="ko-KR" sz="2800" b="1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en-US" altLang="ko-KR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9.(</a:t>
            </a:r>
            <a:r>
              <a:rPr lang="ko-KR" altLang="en-US" sz="2400" b="1" spc="-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토</a:t>
            </a:r>
            <a:r>
              <a:rPr lang="en-US" altLang="ko-KR" sz="2400" b="1" spc="-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14:00 </a:t>
            </a:r>
            <a:r>
              <a:rPr lang="en-US" altLang="ko-KR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pc="-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spc="-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복합문화예술회관 </a:t>
            </a:r>
            <a:r>
              <a:rPr lang="en-US" altLang="ko-KR" sz="2400" b="1" spc="-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300</a:t>
            </a:r>
            <a:r>
              <a:rPr lang="ko-KR" altLang="en-US" sz="2400" b="1" spc="-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여명</a:t>
            </a:r>
            <a:r>
              <a:rPr lang="en-US" altLang="ko-KR" sz="2400" b="1" spc="-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spc="-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생활체조협회 </a:t>
            </a:r>
            <a:r>
              <a:rPr lang="ko-KR" altLang="en-US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주관</a:t>
            </a:r>
            <a:endParaRPr lang="en-US" altLang="ko-KR" sz="2400" b="1" spc="-12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※ </a:t>
            </a:r>
            <a:r>
              <a:rPr lang="ko-KR" altLang="en-US" sz="20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부군수님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하실 일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환영사</a:t>
            </a:r>
            <a:endParaRPr lang="en-US" altLang="ko-KR" sz="2000" b="1" spc="-120" dirty="0">
              <a:solidFill>
                <a:srgbClr val="0099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3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감고을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전국 동호인 소프트테니스대회</a:t>
            </a:r>
            <a:endParaRPr lang="en-US" altLang="ko-KR" sz="2800" b="1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9. 9. (</a:t>
            </a:r>
            <a:r>
              <a:rPr lang="ko-KR" altLang="en-US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토</a:t>
            </a:r>
            <a:r>
              <a:rPr lang="en-US" altLang="ko-KR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9. 10.(</a:t>
            </a:r>
            <a:r>
              <a:rPr lang="ko-KR" altLang="en-US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</a:t>
            </a:r>
            <a:r>
              <a:rPr lang="en-US" altLang="ko-KR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  </a:t>
            </a:r>
            <a:r>
              <a:rPr lang="en-US" altLang="ko-KR" sz="2000" b="1" spc="-12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2000" b="1" spc="-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개회식 </a:t>
            </a:r>
            <a:r>
              <a:rPr lang="en-US" altLang="ko-KR" sz="2000" b="1" spc="-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9. 9.(</a:t>
            </a:r>
            <a:r>
              <a:rPr lang="ko-KR" altLang="en-US" sz="2000" b="1" spc="-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토</a:t>
            </a:r>
            <a:r>
              <a:rPr lang="en-US" altLang="ko-KR" sz="2000" b="1" spc="-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13:00 </a:t>
            </a:r>
            <a:endParaRPr lang="en-US" altLang="ko-KR" sz="2400" b="1" spc="-12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군민소프트테니스장 </a:t>
            </a:r>
            <a:r>
              <a:rPr lang="en-US" altLang="ko-KR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500</a:t>
            </a:r>
            <a:r>
              <a:rPr lang="ko-KR" altLang="en-US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여명 </a:t>
            </a:r>
            <a:r>
              <a:rPr lang="en-US" altLang="ko-KR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영동군소프트테니스협회 주관</a:t>
            </a:r>
            <a:endParaRPr lang="en-US" altLang="ko-KR" sz="2400" b="1" spc="-12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※ </a:t>
            </a:r>
            <a:r>
              <a:rPr lang="ko-KR" altLang="en-US" sz="2000" b="1" dirty="0" err="1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부군수님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환영사</a:t>
            </a:r>
            <a:endParaRPr lang="en-US" altLang="ko-KR" sz="2000" b="1" spc="-120" dirty="0">
              <a:solidFill>
                <a:srgbClr val="0099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spc="-12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700" b="1" spc="1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23310" y="2054795"/>
            <a:ext cx="914400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ko-KR" altLang="en-US" sz="2000" b="1" spc="-14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2" y="4653136"/>
            <a:ext cx="9453324" cy="2047253"/>
          </a:xfrm>
          <a:prstGeom prst="rect">
            <a:avLst/>
          </a:prstGeom>
          <a:noFill/>
          <a:ln>
            <a:noFill/>
          </a:ln>
        </p:spPr>
        <p:txBody>
          <a:bodyPr wrap="none" lIns="92075" tIns="46038" rIns="92075" bIns="46038"/>
          <a:lstStyle/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1700" b="1" spc="-12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b="1" spc="-12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9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0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6512" y="4580050"/>
            <a:ext cx="9453324" cy="2047253"/>
          </a:xfrm>
          <a:prstGeom prst="rect">
            <a:avLst/>
          </a:prstGeom>
          <a:noFill/>
          <a:ln>
            <a:noFill/>
          </a:ln>
        </p:spPr>
        <p:txBody>
          <a:bodyPr wrap="none" lIns="92075" tIns="46038" rIns="92075" bIns="46038"/>
          <a:lstStyle/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b="1" spc="-12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9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0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223310" y="4364913"/>
            <a:ext cx="9453324" cy="2623697"/>
          </a:xfrm>
          <a:prstGeom prst="rect">
            <a:avLst/>
          </a:prstGeom>
          <a:noFill/>
          <a:ln>
            <a:noFill/>
          </a:ln>
        </p:spPr>
        <p:txBody>
          <a:bodyPr wrap="none" lIns="92075" tIns="46038" rIns="92075" bIns="46038"/>
          <a:lstStyle/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영동난계국악 전국 배드민턴 대회</a:t>
            </a:r>
            <a:endParaRPr lang="en-US" altLang="ko-KR" sz="2800" b="1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en-US" altLang="ko-KR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9.(</a:t>
            </a:r>
            <a:r>
              <a:rPr lang="ko-KR" altLang="en-US" sz="2400" b="1" spc="-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토</a:t>
            </a:r>
            <a:r>
              <a:rPr lang="en-US" altLang="ko-KR" sz="2400" b="1" spc="-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~ 9.10.(</a:t>
            </a:r>
            <a:r>
              <a:rPr lang="ko-KR" altLang="en-US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</a:t>
            </a:r>
            <a:r>
              <a:rPr lang="en-US" altLang="ko-KR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   </a:t>
            </a:r>
            <a:r>
              <a:rPr lang="en-US" altLang="ko-KR" sz="2000" b="1" spc="-12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2000" b="1" spc="-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개회식 </a:t>
            </a:r>
            <a:r>
              <a:rPr lang="en-US" altLang="ko-KR" sz="2000" b="1" spc="-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9.10.(</a:t>
            </a:r>
            <a:r>
              <a:rPr lang="ko-KR" altLang="en-US" sz="2000" b="1" spc="-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</a:t>
            </a:r>
            <a:r>
              <a:rPr lang="en-US" altLang="ko-KR" sz="2000" b="1" spc="-12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 11:00 </a:t>
            </a:r>
            <a:endParaRPr lang="en-US" altLang="ko-KR" sz="2400" b="1" spc="-12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2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영동체육관</a:t>
            </a:r>
            <a:r>
              <a:rPr lang="ko-KR" altLang="en-US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500</a:t>
            </a:r>
            <a:r>
              <a:rPr lang="ko-KR" altLang="en-US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여명</a:t>
            </a:r>
            <a:r>
              <a:rPr lang="en-US" altLang="ko-KR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spc="-12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영동군배드민턴협회 주관</a:t>
            </a:r>
            <a:endParaRPr lang="en-US" altLang="ko-KR" sz="2400" b="1" spc="-12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군수님 하실 일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환영사</a:t>
            </a:r>
            <a:endParaRPr lang="en-US" altLang="ko-KR" sz="2000" b="1" spc="-120" dirty="0">
              <a:solidFill>
                <a:srgbClr val="0099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spc="-12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spc="-12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spc="-12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spc="-12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spc="-12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0282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8CC92F04-BCF9-48F4-9B7B-D582D6B1D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125" y="4725144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충북테크노파크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방문 및 업무협의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7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충북테크노파크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오창읍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부군수님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일라이트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지식산업센터 위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수탁 업무협의 및 협력방안 모색</a:t>
            </a:r>
            <a:endParaRPr lang="en-US" altLang="ko-KR" sz="2800" b="1" spc="-15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063B371-DF87-49E5-9F9C-DEBCC2C0C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5" y="2204864"/>
            <a:ext cx="9144000" cy="212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  </a:t>
            </a:r>
            <a:r>
              <a:rPr lang="en-US" altLang="ko-KR" sz="2800" b="1" kern="0" noProof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24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지방소멸대응기금 투자계획 대면 평가</a:t>
            </a:r>
            <a:endParaRPr lang="en-US" altLang="ko-KR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9. 6.(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17:15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한국지방재정공제회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군수님 외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2024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 지방소멸대응기금 투자계획 발표 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발표자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spc="-15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부군수님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대면 평가 참석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3B51E95-7072-407A-9599-C6CC7D003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672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영동양수건설 </a:t>
            </a:r>
            <a:r>
              <a:rPr lang="ko-KR" altLang="en-US" sz="2800" b="1" spc="-30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상생협의회</a:t>
            </a:r>
            <a:r>
              <a:rPr lang="en-US" altLang="ko-KR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30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소통위원회</a:t>
            </a:r>
            <a:r>
              <a:rPr lang="en-US" altLang="ko-KR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구성 및 운영</a:t>
            </a:r>
            <a:r>
              <a:rPr lang="en-US" altLang="ko-KR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</a:t>
            </a:r>
            <a:r>
              <a:rPr lang="en-US" altLang="ko-KR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협의</a:t>
            </a:r>
            <a:endParaRPr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영동양수건설실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양수발전팀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7416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907704" y="1988840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제  과</a:t>
            </a:r>
          </a:p>
        </p:txBody>
      </p:sp>
    </p:spTree>
    <p:extLst>
      <p:ext uri="{BB962C8B-B14F-4D97-AF65-F5344CB8AC3E}">
        <p14:creationId xmlns:p14="http://schemas.microsoft.com/office/powerpoint/2010/main" val="3671224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-28604" y="188640"/>
            <a:ext cx="917260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영동전통시장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상인회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선진지 견학 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9. 7.(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08:00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경북 구미시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선산시장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60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-2506" y="1830811"/>
            <a:ext cx="917260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전통시장 우수시책 벤치마킹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9.  8.(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9.(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문화관광형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특성화시장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전북 익산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경남 고성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94D25E2-D92E-4A37-A958-AC9D5DDE4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8604" y="3543109"/>
            <a:ext cx="9144000" cy="1060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3 .</a:t>
            </a:r>
            <a:r>
              <a:rPr lang="ko-KR" altLang="en-US" sz="2800" b="1" kern="1000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</a:t>
            </a:r>
            <a:r>
              <a:rPr lang="ko-KR" altLang="en-US" sz="2700" b="1" kern="1000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제</a:t>
            </a:r>
            <a:r>
              <a:rPr lang="en-US" altLang="ko-KR" sz="2700" b="1" kern="1000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700" b="1" kern="1000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산단 조성사업」 기본구상 및 타당성조사용역 보고회</a:t>
            </a:r>
            <a:endParaRPr lang="en-US" altLang="ko-KR" sz="2700" b="1" kern="1000" spc="-30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9. 4.(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업무추진협의회시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여 명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94D25E2-D92E-4A37-A958-AC9D5DDE4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6" y="5013176"/>
            <a:ext cx="9144000" cy="139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0" marR="0" lvl="0" indent="0" algn="l" defTabSz="914400" rtl="0" eaLnBrk="1" fontAlgn="base" latinLnBrk="1" hangingPunct="1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 </a:t>
            </a: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. 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기회발전특구 및 지역활성화 펀드 설명회 참석</a:t>
            </a:r>
            <a:endParaRPr kumimoji="1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9.</a:t>
            </a:r>
            <a:r>
              <a:rPr kumimoji="1" lang="en-US" altLang="ko-KR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5.(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화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) 10:00 / </a:t>
            </a:r>
            <a:r>
              <a:rPr kumimoji="1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충북연구원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대회의실 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/ 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미래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기획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실장 외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3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명</a:t>
            </a: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특구제도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 및 정부 펀드 운영방안 등 </a:t>
            </a:r>
            <a:endParaRPr kumimoji="1" lang="en-US" altLang="ko-KR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4739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547664" y="1988840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농촌신활력과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00261203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1737767</TotalTime>
  <Words>3183</Words>
  <Application>Microsoft Office PowerPoint</Application>
  <PresentationFormat>화면 슬라이드 쇼(4:3)</PresentationFormat>
  <Paragraphs>419</Paragraphs>
  <Slides>54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54</vt:i4>
      </vt:variant>
    </vt:vector>
  </HeadingPairs>
  <TitlesOfParts>
    <vt:vector size="64" baseType="lpstr">
      <vt:lpstr>HY견고딕</vt:lpstr>
      <vt:lpstr>HY헤드라인M</vt:lpstr>
      <vt:lpstr>굴림</vt:lpstr>
      <vt:lpstr>맑은 고딕</vt:lpstr>
      <vt:lpstr>Arial</vt:lpstr>
      <vt:lpstr>Calibri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26206</cp:revision>
  <cp:lastPrinted>2023-08-18T04:28:56Z</cp:lastPrinted>
  <dcterms:modified xsi:type="dcterms:W3CDTF">2023-09-01T00:52:07Z</dcterms:modified>
</cp:coreProperties>
</file>