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87741" r:id="rId1"/>
  </p:sldMasterIdLst>
  <p:notesMasterIdLst>
    <p:notesMasterId r:id="rId10"/>
  </p:notesMasterIdLst>
  <p:handoutMasterIdLst>
    <p:handoutMasterId r:id="rId11"/>
  </p:handoutMasterIdLst>
  <p:sldIdLst>
    <p:sldId id="5879" r:id="rId2"/>
    <p:sldId id="5944" r:id="rId3"/>
    <p:sldId id="5949" r:id="rId4"/>
    <p:sldId id="5945" r:id="rId5"/>
    <p:sldId id="5946" r:id="rId6"/>
    <p:sldId id="5948" r:id="rId7"/>
    <p:sldId id="5947" r:id="rId8"/>
    <p:sldId id="5943" r:id="rId9"/>
  </p:sldIdLst>
  <p:sldSz cx="9144000" cy="6858000" type="screen4x3"/>
  <p:notesSz cx="9939338" cy="68056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36"/>
    <a:srgbClr val="D0D8E8"/>
    <a:srgbClr val="05AB0D"/>
    <a:srgbClr val="0000CC"/>
    <a:srgbClr val="0000FF"/>
    <a:srgbClr val="FFFF00"/>
    <a:srgbClr val="3399FF"/>
    <a:srgbClr val="87EB23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9679" autoAdjust="0"/>
  </p:normalViewPr>
  <p:slideViewPr>
    <p:cSldViewPr>
      <p:cViewPr varScale="1">
        <p:scale>
          <a:sx n="112" d="100"/>
          <a:sy n="112" d="100"/>
        </p:scale>
        <p:origin x="-1608" y="-78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2143"/>
        <p:guide pos="3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307742" cy="33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1598" y="1"/>
            <a:ext cx="4307742" cy="33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466474"/>
            <a:ext cx="4307742" cy="33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1598" y="6466474"/>
            <a:ext cx="4307742" cy="33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69F67CB-659C-4309-B2A8-866E5C38A3F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38627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307742" cy="33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1598" y="1"/>
            <a:ext cx="4307742" cy="33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5013" y="511175"/>
            <a:ext cx="3405187" cy="2552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859" y="3232694"/>
            <a:ext cx="7291629" cy="3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66474"/>
            <a:ext cx="4307742" cy="33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1598" y="6466474"/>
            <a:ext cx="4307742" cy="33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916DECF0-2C66-40E0-8FE2-BBB1406BEB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572720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5631598" y="6466474"/>
            <a:ext cx="4307742" cy="33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/>
            <a:fld id="{DABFB4C2-B286-4FA1-9016-3D9C5D82DC5F}" type="slidenum">
              <a:rPr lang="en-US" altLang="ko-KR" sz="120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</a:rPr>
              <a:pPr algn="r" defTabSz="881063"/>
              <a:t>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5631598" y="6466474"/>
            <a:ext cx="4307742" cy="33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/>
            <a:fld id="{1414036C-5F86-4518-B265-0A0606729044}" type="slidenum">
              <a:rPr lang="en-US" altLang="ko-KR" sz="120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/>
              <a:t>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6950" y="3232694"/>
            <a:ext cx="7945442" cy="3062037"/>
          </a:xfrm>
          <a:noFill/>
          <a:ln/>
        </p:spPr>
        <p:txBody>
          <a:bodyPr lIns="90841" tIns="45408" rIns="90841" bIns="45408"/>
          <a:lstStyle/>
          <a:p>
            <a:pPr eaLnBrk="1" hangingPunct="1"/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C966E-3D64-47BC-A63D-0AF0633FC9F4}" type="datetimeFigureOut">
              <a:rPr lang="ko-KR" altLang="en-US"/>
              <a:pPr>
                <a:defRPr/>
              </a:pPr>
              <a:t>2019-05-29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2C5A-FDE2-4540-84DB-892FA434719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8BC3-0C3A-461D-A4B3-0CD536C9397F}" type="datetimeFigureOut">
              <a:rPr lang="ko-KR" altLang="en-US"/>
              <a:pPr>
                <a:defRPr/>
              </a:pPr>
              <a:t>2019-05-29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098F8-8EEC-4670-B5E6-717B3E00C25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D0DB-53FA-4913-8784-83989C897EFC}" type="datetimeFigureOut">
              <a:rPr lang="ko-KR" altLang="en-US"/>
              <a:pPr>
                <a:defRPr/>
              </a:pPr>
              <a:t>2019-05-29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52F9-AB62-4F65-9B1C-F0D07F7C774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125B6-FAAF-47AB-BCCC-5FA301A3E56E}" type="datetimeFigureOut">
              <a:rPr lang="ko-KR" altLang="en-US"/>
              <a:pPr>
                <a:defRPr/>
              </a:pPr>
              <a:t>2019-05-29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4B6FC-3546-48F4-993A-D9CFE42ADE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427F7-04D6-45A1-9120-246A2D743671}" type="datetimeFigureOut">
              <a:rPr lang="ko-KR" altLang="en-US"/>
              <a:pPr>
                <a:defRPr/>
              </a:pPr>
              <a:t>2019-05-29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1337B-79E0-430E-BAE7-6FAFD44CFF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3449B-9A91-4985-A642-5928A7813A6F}" type="datetimeFigureOut">
              <a:rPr lang="ko-KR" altLang="en-US"/>
              <a:pPr>
                <a:defRPr/>
              </a:pPr>
              <a:t>2019-05-29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D91F3-B1AD-4BC2-B00E-FB951FF368B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783C6-A272-4525-8A43-004105669E55}" type="datetimeFigureOut">
              <a:rPr lang="ko-KR" altLang="en-US"/>
              <a:pPr>
                <a:defRPr/>
              </a:pPr>
              <a:t>2019-05-29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9ECEE-CADE-465C-93FF-B8B06A62DED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9573B-7C87-4B27-BC49-1D89C917A217}" type="datetimeFigureOut">
              <a:rPr lang="ko-KR" altLang="en-US"/>
              <a:pPr>
                <a:defRPr/>
              </a:pPr>
              <a:t>2019-05-29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1ED7A-D37E-4BFD-BE4C-CCCCECB5C4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24DA6-9094-4140-9BEB-7CADA31D0DA9}" type="datetimeFigureOut">
              <a:rPr lang="ko-KR" altLang="en-US"/>
              <a:pPr>
                <a:defRPr/>
              </a:pPr>
              <a:t>2019-05-29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9F48C-625B-47AF-97E6-6C50AB2EBB1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49554-C5DE-477D-A86C-80B399FB3E63}" type="datetimeFigureOut">
              <a:rPr lang="ko-KR" altLang="en-US"/>
              <a:pPr>
                <a:defRPr/>
              </a:pPr>
              <a:t>2019-05-29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9A4DB-4501-4413-B1BC-517DE00DF8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DC616-3976-4CB5-9F41-41C7602BD7BC}" type="datetimeFigureOut">
              <a:rPr lang="ko-KR" altLang="en-US"/>
              <a:pPr>
                <a:defRPr/>
              </a:pPr>
              <a:t>2019-05-29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C4350-5CCA-411E-AE16-8B273E79CBE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BFB79EC-06AF-4193-A9D1-9848AA7A129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9193" r:id="rId1"/>
    <p:sldLayoutId id="2147589194" r:id="rId2"/>
    <p:sldLayoutId id="2147589195" r:id="rId3"/>
    <p:sldLayoutId id="2147589196" r:id="rId4"/>
    <p:sldLayoutId id="2147589197" r:id="rId5"/>
    <p:sldLayoutId id="2147589198" r:id="rId6"/>
    <p:sldLayoutId id="2147589199" r:id="rId7"/>
    <p:sldLayoutId id="2147589200" r:id="rId8"/>
    <p:sldLayoutId id="2147589201" r:id="rId9"/>
    <p:sldLayoutId id="2147589202" r:id="rId10"/>
    <p:sldLayoutId id="214758920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403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lang="ko-KR" altLang="en-US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pic>
        <p:nvPicPr>
          <p:cNvPr id="1026" name="Picture 2" descr="D:\중요폴더\Desktop\5.7 추풍령 작동리 마을 유래비 제막식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16"/>
            <a:ext cx="9144000" cy="685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715175"/>
              </p:ext>
            </p:extLst>
          </p:nvPr>
        </p:nvGraphicFramePr>
        <p:xfrm>
          <a:off x="107504" y="116632"/>
          <a:ext cx="310859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594"/>
              </a:tblGrid>
              <a:tr h="14401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행 정 과</a:t>
                      </a:r>
                      <a:endParaRPr lang="ko-KR" altLang="en-US" sz="3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404664"/>
            <a:ext cx="91440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13-1. 2019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하계학생근로활동 실시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34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명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30 ,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도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4)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접수기간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6. 3.(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~ 6. 7.(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0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사업기간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7. 1.(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~ 7. 26.(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 4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주간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060848"/>
            <a:ext cx="91440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4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13-2.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재부산영동군민향우회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정기총회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. 21. (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19:00 / </a:t>
            </a:r>
            <a:r>
              <a:rPr lang="ko-KR" altLang="en-US" sz="2400" b="1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협성웨딩뷔페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250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4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</a:p>
          <a:p>
            <a:pPr marL="914400" lvl="1" indent="-457200">
              <a:lnSpc>
                <a:spcPct val="14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   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356992"/>
            <a:ext cx="91440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4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13-3. 2019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상반기 퇴임식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6. 24.(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11:00 / 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상수도사업소 회의실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이장호</a:t>
            </a:r>
            <a:endParaRPr lang="en-US" altLang="ko-KR" sz="24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4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000" b="1" dirty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000" b="1" dirty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군수님  하실  일 </a:t>
            </a:r>
            <a:r>
              <a:rPr lang="en-US" altLang="ko-KR" sz="2000" b="1" dirty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치사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0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b="1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5013176"/>
            <a:ext cx="91440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4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13-4. 6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월 확대간부 회의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6. 25. (</a:t>
            </a:r>
            <a:r>
              <a:rPr lang="ko-KR" altLang="en-US" sz="2400" b="1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17:00 </a:t>
            </a:r>
            <a:r>
              <a:rPr lang="en-US" altLang="ko-KR" sz="20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상황실 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4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 ※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군수님  하실  일 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회의주재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2712290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204864"/>
            <a:ext cx="9144000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13-6. 2019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공무원 해외테마연수 실시</a:t>
            </a:r>
            <a:endParaRPr lang="ko-KR" altLang="en-US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Run &amp; Learn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팀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6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팀장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한백규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- 6. 18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~ 6. 26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(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9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일간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영국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프랑스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-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연수내용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영동 전통시장 활성화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가온누리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팀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6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팀장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김석주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 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- 6. 12(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~ 6. 21.(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(10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헝가리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오스트리아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체코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연수내용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동유럽 관광산업을 통한 농업 접목 사례 발굴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※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추진실적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개팀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5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332656"/>
            <a:ext cx="914400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13-5.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영동군 직원 한마음체육대회</a:t>
            </a:r>
            <a:endParaRPr lang="ko-KR" altLang="en-US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6. 14.(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17:40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영동체육관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866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영동군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전직원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개회식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명랑운동회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경품추첨 등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632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027" y="1700808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13-8.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소통으로 함께 만들어가는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통통통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간담회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6. 21.(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14:00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와인터널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이벤트홀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130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여명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자원봉사센터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영동청년회의소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(JC), 5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라이온스클럽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501008"/>
            <a:ext cx="914400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13-9.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사회단체 회장 이</a:t>
            </a:r>
            <a:r>
              <a:rPr lang="en-US" altLang="ko-KR" sz="2800" b="1" dirty="0" smtClean="0">
                <a:solidFill>
                  <a:srgbClr val="0000FF"/>
                </a:solidFill>
                <a:ea typeface="HY헤드라인M" pitchFamily="18" charset="-127"/>
                <a:sym typeface="Symbol" pitchFamily="18" charset="2"/>
              </a:rPr>
              <a:t> · </a:t>
            </a:r>
            <a:r>
              <a:rPr lang="ko-KR" altLang="en-US" sz="2800" b="1" dirty="0" smtClean="0">
                <a:solidFill>
                  <a:srgbClr val="0000FF"/>
                </a:solidFill>
                <a:ea typeface="HY헤드라인M" pitchFamily="18" charset="-127"/>
                <a:sym typeface="Symbol" pitchFamily="18" charset="2"/>
              </a:rPr>
              <a:t>취임식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37650"/>
              </p:ext>
            </p:extLst>
          </p:nvPr>
        </p:nvGraphicFramePr>
        <p:xfrm>
          <a:off x="265779" y="4293096"/>
          <a:ext cx="8640959" cy="2088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1978604"/>
                <a:gridCol w="1643074"/>
                <a:gridCol w="785818"/>
                <a:gridCol w="1497159"/>
              </a:tblGrid>
              <a:tr h="34233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행  사  명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일    시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장    소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인  원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비    고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58196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baseline="0" dirty="0" smtClean="0">
                          <a:latin typeface="+mn-ea"/>
                          <a:ea typeface="+mn-ea"/>
                        </a:rPr>
                        <a:t>영동중앙 </a:t>
                      </a:r>
                      <a:r>
                        <a:rPr lang="ko-KR" altLang="en-US" sz="1400" b="1" baseline="0" dirty="0" err="1" smtClean="0">
                          <a:latin typeface="+mn-ea"/>
                          <a:ea typeface="+mn-ea"/>
                        </a:rPr>
                        <a:t>로타리클럽</a:t>
                      </a:r>
                      <a:r>
                        <a:rPr lang="ko-KR" altLang="en-US" sz="1400" b="1" baseline="0" dirty="0" smtClean="0">
                          <a:latin typeface="+mn-ea"/>
                          <a:ea typeface="+mn-ea"/>
                        </a:rPr>
                        <a:t> </a:t>
                      </a:r>
                      <a:endParaRPr lang="en-US" altLang="ko-KR" sz="1400" b="1" baseline="0" dirty="0" smtClean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baseline="0" dirty="0" smtClean="0">
                          <a:latin typeface="+mn-ea"/>
                          <a:ea typeface="+mn-ea"/>
                        </a:rPr>
                        <a:t>회장 이</a:t>
                      </a:r>
                      <a:r>
                        <a:rPr lang="en-US" altLang="ko-KR" sz="1400" b="1" baseline="0" dirty="0" smtClean="0"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400" b="1" baseline="0" dirty="0" smtClean="0">
                          <a:latin typeface="+mn-ea"/>
                          <a:ea typeface="+mn-ea"/>
                        </a:rPr>
                        <a:t>취임식</a:t>
                      </a:r>
                      <a:endParaRPr lang="ko-KR" altLang="en-US" sz="1400" b="1" baseline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 smtClean="0">
                          <a:latin typeface="+mn-ea"/>
                          <a:ea typeface="+mn-ea"/>
                        </a:rPr>
                        <a:t>6. 18.(</a:t>
                      </a: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화</a:t>
                      </a:r>
                      <a:r>
                        <a:rPr lang="en-US" altLang="ko-KR" sz="1400" b="1" dirty="0" smtClean="0">
                          <a:latin typeface="+mn-ea"/>
                          <a:ea typeface="+mn-ea"/>
                        </a:rPr>
                        <a:t>) 19:00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군청 대회의실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80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회장 </a:t>
                      </a:r>
                      <a:r>
                        <a:rPr lang="ko-KR" altLang="en-US" sz="1400" b="1" dirty="0" err="1" smtClean="0">
                          <a:latin typeface="+mn-ea"/>
                          <a:ea typeface="+mn-ea"/>
                        </a:rPr>
                        <a:t>이충용</a:t>
                      </a: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 </a:t>
                      </a:r>
                    </a:p>
                  </a:txBody>
                  <a:tcPr anchor="ctr"/>
                </a:tc>
              </a:tr>
              <a:tr h="58196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baseline="0" dirty="0" err="1" smtClean="0">
                          <a:latin typeface="+mn-ea"/>
                          <a:ea typeface="+mn-ea"/>
                        </a:rPr>
                        <a:t>감고을</a:t>
                      </a:r>
                      <a:r>
                        <a:rPr lang="ko-KR" altLang="en-US" sz="1400" b="1" baseline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b="1" baseline="0" dirty="0" err="1" smtClean="0">
                          <a:latin typeface="+mn-ea"/>
                          <a:ea typeface="+mn-ea"/>
                        </a:rPr>
                        <a:t>라이온스클럽</a:t>
                      </a:r>
                      <a:endParaRPr lang="en-US" altLang="ko-KR" sz="1400" b="1" baseline="0" dirty="0" smtClean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baseline="0" dirty="0" smtClean="0">
                          <a:latin typeface="+mn-ea"/>
                          <a:ea typeface="+mn-ea"/>
                        </a:rPr>
                        <a:t>회장 이</a:t>
                      </a:r>
                      <a:r>
                        <a:rPr lang="en-US" altLang="ko-KR" sz="1400" b="1" baseline="0" dirty="0" smtClean="0"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400" b="1" baseline="0" dirty="0" smtClean="0">
                          <a:latin typeface="+mn-ea"/>
                          <a:ea typeface="+mn-ea"/>
                        </a:rPr>
                        <a:t>취임식</a:t>
                      </a:r>
                      <a:endParaRPr lang="ko-KR" altLang="en-US" sz="1400" b="1" baseline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 smtClean="0">
                          <a:latin typeface="+mn-ea"/>
                          <a:ea typeface="+mn-ea"/>
                        </a:rPr>
                        <a:t>6. 26.(</a:t>
                      </a: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수</a:t>
                      </a:r>
                      <a:r>
                        <a:rPr lang="en-US" altLang="ko-KR" sz="1400" b="1" dirty="0" smtClean="0">
                          <a:latin typeface="+mn-ea"/>
                          <a:ea typeface="+mn-ea"/>
                        </a:rPr>
                        <a:t>) 18:30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군청 대회의실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60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회장 최성숙</a:t>
                      </a:r>
                    </a:p>
                  </a:txBody>
                  <a:tcPr anchor="ctr"/>
                </a:tc>
              </a:tr>
              <a:tr h="58196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baseline="0" dirty="0" err="1" smtClean="0">
                          <a:latin typeface="+mn-ea"/>
                          <a:ea typeface="+mn-ea"/>
                        </a:rPr>
                        <a:t>뉴영동</a:t>
                      </a:r>
                      <a:r>
                        <a:rPr lang="ko-KR" altLang="en-US" sz="1400" b="1" baseline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b="1" baseline="0" dirty="0" err="1" smtClean="0">
                          <a:latin typeface="+mn-ea"/>
                          <a:ea typeface="+mn-ea"/>
                        </a:rPr>
                        <a:t>라이온스클럽</a:t>
                      </a:r>
                      <a:endParaRPr lang="en-US" altLang="ko-KR" sz="1400" b="1" baseline="0" dirty="0" smtClean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baseline="0" dirty="0" smtClean="0">
                          <a:latin typeface="+mn-ea"/>
                          <a:ea typeface="+mn-ea"/>
                        </a:rPr>
                        <a:t>회장 이</a:t>
                      </a:r>
                      <a:r>
                        <a:rPr lang="en-US" altLang="ko-KR" sz="1400" b="1" baseline="0" dirty="0" smtClean="0"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400" b="1" baseline="0" dirty="0" smtClean="0">
                          <a:latin typeface="+mn-ea"/>
                          <a:ea typeface="+mn-ea"/>
                        </a:rPr>
                        <a:t>취임식</a:t>
                      </a:r>
                      <a:endParaRPr lang="ko-KR" altLang="en-US" sz="1400" b="1" baseline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 smtClean="0">
                          <a:latin typeface="+mn-ea"/>
                          <a:ea typeface="+mn-ea"/>
                        </a:rPr>
                        <a:t>6. 28.(</a:t>
                      </a: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금</a:t>
                      </a:r>
                      <a:r>
                        <a:rPr lang="en-US" altLang="ko-KR" sz="1400" b="1" dirty="0" smtClean="0">
                          <a:latin typeface="+mn-ea"/>
                          <a:ea typeface="+mn-ea"/>
                        </a:rPr>
                        <a:t>) 18:30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dirty="0" err="1" smtClean="0">
                          <a:latin typeface="+mn-ea"/>
                          <a:ea typeface="+mn-ea"/>
                        </a:rPr>
                        <a:t>아모르아트</a:t>
                      </a: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 </a:t>
                      </a:r>
                      <a:endParaRPr lang="en-US" altLang="ko-KR" sz="1400" b="1" dirty="0" smtClean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dirty="0" err="1" smtClean="0">
                          <a:latin typeface="+mn-ea"/>
                          <a:ea typeface="+mn-ea"/>
                        </a:rPr>
                        <a:t>웨딩컨벤션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100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회장 김민수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" y="414949"/>
            <a:ext cx="9143999" cy="1069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13-7. 2019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상반기 군 모범공무원 선발</a:t>
            </a:r>
            <a:endParaRPr lang="ko-KR" altLang="en-US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신 청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24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 → 선 발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6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788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-9376" y="116632"/>
            <a:ext cx="914400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13-9.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민간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및 사회단체 회의 및 행사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456790"/>
              </p:ext>
            </p:extLst>
          </p:nvPr>
        </p:nvGraphicFramePr>
        <p:xfrm>
          <a:off x="242144" y="836712"/>
          <a:ext cx="8640959" cy="5565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1978604"/>
                <a:gridCol w="1714512"/>
                <a:gridCol w="852764"/>
                <a:gridCol w="1358775"/>
              </a:tblGrid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행  사  명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일    시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장    소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인  원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비    고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587775"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자원봉사센터</a:t>
                      </a: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생신상 차려드리기</a:t>
                      </a:r>
                      <a:endParaRPr lang="ko-KR" altLang="en-US" sz="1400" b="1" spc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6. 4.(</a:t>
                      </a:r>
                      <a:r>
                        <a:rPr lang="ko-KR" altLang="en-US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화</a:t>
                      </a: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12:00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err="1" smtClean="0">
                          <a:latin typeface="+mn-ea"/>
                          <a:ea typeface="+mn-ea"/>
                        </a:rPr>
                        <a:t>용산면</a:t>
                      </a: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b="1" spc="0" dirty="0" err="1" smtClean="0">
                          <a:latin typeface="+mn-ea"/>
                          <a:ea typeface="+mn-ea"/>
                        </a:rPr>
                        <a:t>한곡리</a:t>
                      </a: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 </a:t>
                      </a: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마을회관</a:t>
                      </a: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dirty="0" smtClean="0">
                          <a:latin typeface="+mn-ea"/>
                          <a:ea typeface="+mn-ea"/>
                        </a:rPr>
                        <a:t>50</a:t>
                      </a: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여명</a:t>
                      </a:r>
                      <a:endParaRPr lang="ko-KR" altLang="en-US" sz="1400" b="1" spc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dirty="0" smtClean="0">
                          <a:latin typeface="+mn-ea"/>
                          <a:ea typeface="+mn-ea"/>
                        </a:rPr>
                        <a:t>-</a:t>
                      </a:r>
                    </a:p>
                  </a:txBody>
                  <a:tcPr anchor="ctr"/>
                </a:tc>
              </a:tr>
              <a:tr h="5877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6. 25.(</a:t>
                      </a:r>
                      <a:r>
                        <a:rPr lang="ko-KR" altLang="en-US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화</a:t>
                      </a:r>
                      <a:r>
                        <a:rPr lang="en-US" altLang="ko-KR" sz="1400" b="1" spc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12:00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용화면 </a:t>
                      </a:r>
                      <a:r>
                        <a:rPr lang="ko-KR" altLang="en-US" sz="1400" b="1" spc="0" dirty="0" err="1" smtClean="0">
                          <a:latin typeface="+mn-ea"/>
                          <a:ea typeface="+mn-ea"/>
                        </a:rPr>
                        <a:t>상촌리</a:t>
                      </a: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 </a:t>
                      </a: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마을회관</a:t>
                      </a:r>
                      <a:endParaRPr lang="en-US" altLang="ko-KR" sz="1400" b="1" spc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0" dirty="0" smtClean="0">
                          <a:latin typeface="+mn-ea"/>
                          <a:ea typeface="+mn-ea"/>
                        </a:rPr>
                        <a:t>50</a:t>
                      </a:r>
                      <a:r>
                        <a:rPr lang="ko-KR" altLang="en-US" sz="1400" b="1" spc="0" dirty="0" smtClean="0">
                          <a:latin typeface="+mn-ea"/>
                          <a:ea typeface="+mn-ea"/>
                        </a:rPr>
                        <a:t>여명</a:t>
                      </a:r>
                      <a:endParaRPr lang="ko-KR" altLang="en-US" sz="1400" b="1" spc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0" dirty="0" smtClean="0">
                          <a:latin typeface="+mn-ea"/>
                          <a:ea typeface="+mn-ea"/>
                        </a:rPr>
                        <a:t>-</a:t>
                      </a:r>
                      <a:endParaRPr lang="ko-KR" altLang="en-US" sz="1400" b="1" spc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58777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baseline="0" dirty="0" smtClean="0">
                          <a:latin typeface="+mn-ea"/>
                          <a:ea typeface="+mn-ea"/>
                        </a:rPr>
                        <a:t>민주평화통일</a:t>
                      </a:r>
                      <a:endParaRPr lang="en-US" altLang="ko-KR" sz="1400" b="1" baseline="0" dirty="0" smtClean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baseline="0" dirty="0" smtClean="0">
                          <a:latin typeface="+mn-ea"/>
                          <a:ea typeface="+mn-ea"/>
                        </a:rPr>
                        <a:t>청소년과 함께하는 통일이야기</a:t>
                      </a:r>
                      <a:endParaRPr lang="ko-KR" altLang="en-US" sz="1400" b="1" baseline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 smtClean="0">
                          <a:latin typeface="+mn-ea"/>
                          <a:ea typeface="+mn-ea"/>
                        </a:rPr>
                        <a:t>6. 5.(</a:t>
                      </a: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수</a:t>
                      </a:r>
                      <a:r>
                        <a:rPr lang="en-US" altLang="ko-KR" sz="1400" b="1" dirty="0" smtClean="0">
                          <a:latin typeface="+mn-ea"/>
                          <a:ea typeface="+mn-ea"/>
                        </a:rPr>
                        <a:t>) 09:45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dirty="0" err="1" smtClean="0">
                          <a:latin typeface="+mn-ea"/>
                          <a:ea typeface="+mn-ea"/>
                        </a:rPr>
                        <a:t>영신중학교</a:t>
                      </a: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b="1" dirty="0" err="1" smtClean="0">
                          <a:latin typeface="+mn-ea"/>
                          <a:ea typeface="+mn-ea"/>
                        </a:rPr>
                        <a:t>예지관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 smtClean="0">
                          <a:latin typeface="+mn-ea"/>
                          <a:ea typeface="+mn-ea"/>
                        </a:rPr>
                        <a:t>230</a:t>
                      </a: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회장 장인학</a:t>
                      </a:r>
                    </a:p>
                  </a:txBody>
                  <a:tcPr anchor="ctr"/>
                </a:tc>
              </a:tr>
              <a:tr h="58777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baseline="0" dirty="0" smtClean="0">
                          <a:latin typeface="+mn-ea"/>
                          <a:ea typeface="+mn-ea"/>
                        </a:rPr>
                        <a:t>영동군 주민자치협의회 </a:t>
                      </a:r>
                      <a:endParaRPr lang="en-US" altLang="ko-KR" sz="1400" b="1" baseline="0" dirty="0" smtClean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baseline="0" dirty="0" smtClean="0">
                          <a:latin typeface="+mn-ea"/>
                          <a:ea typeface="+mn-ea"/>
                        </a:rPr>
                        <a:t>정례회의</a:t>
                      </a:r>
                      <a:endParaRPr lang="ko-KR" altLang="en-US" sz="1400" b="1" baseline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 smtClean="0">
                          <a:latin typeface="+mn-ea"/>
                          <a:ea typeface="+mn-ea"/>
                        </a:rPr>
                        <a:t>6. 12.(</a:t>
                      </a: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수</a:t>
                      </a:r>
                      <a:r>
                        <a:rPr lang="en-US" altLang="ko-KR" sz="1400" b="1" dirty="0" smtClean="0">
                          <a:latin typeface="+mn-ea"/>
                          <a:ea typeface="+mn-ea"/>
                        </a:rPr>
                        <a:t>) 11:00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군청 상황실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 smtClean="0">
                          <a:latin typeface="+mn-ea"/>
                          <a:ea typeface="+mn-ea"/>
                        </a:rPr>
                        <a:t>14</a:t>
                      </a: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latin typeface="+mn-ea"/>
                          <a:ea typeface="+mn-ea"/>
                        </a:rPr>
                        <a:t>-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58777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baseline="0" dirty="0" smtClean="0">
                          <a:latin typeface="+mn-ea"/>
                          <a:ea typeface="+mn-ea"/>
                        </a:rPr>
                        <a:t>충북 자원봉사자 </a:t>
                      </a:r>
                      <a:endParaRPr lang="en-US" altLang="ko-KR" sz="1400" b="1" baseline="0" dirty="0" smtClean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baseline="0" dirty="0" smtClean="0">
                          <a:latin typeface="+mn-ea"/>
                          <a:ea typeface="+mn-ea"/>
                        </a:rPr>
                        <a:t>한마음 대회 </a:t>
                      </a:r>
                      <a:endParaRPr lang="ko-KR" altLang="en-US" sz="1400" b="1" baseline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 smtClean="0">
                          <a:latin typeface="+mn-ea"/>
                          <a:ea typeface="+mn-ea"/>
                        </a:rPr>
                        <a:t>6. 11.(</a:t>
                      </a: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화</a:t>
                      </a:r>
                      <a:r>
                        <a:rPr lang="en-US" altLang="ko-KR" sz="1400" b="1" dirty="0" smtClean="0">
                          <a:latin typeface="+mn-ea"/>
                          <a:ea typeface="+mn-ea"/>
                        </a:rPr>
                        <a:t>) 10:00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보은국민체육센터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 smtClean="0">
                          <a:latin typeface="+mn-ea"/>
                          <a:ea typeface="+mn-ea"/>
                        </a:rPr>
                        <a:t>40</a:t>
                      </a: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 smtClean="0">
                          <a:latin typeface="+mn-ea"/>
                          <a:ea typeface="+mn-ea"/>
                        </a:rPr>
                        <a:t>-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58777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baseline="0" dirty="0" smtClean="0">
                          <a:latin typeface="+mn-ea"/>
                          <a:ea typeface="+mn-ea"/>
                        </a:rPr>
                        <a:t>영동옥천범죄피해자지원센터</a:t>
                      </a:r>
                      <a:endParaRPr lang="en-US" altLang="ko-KR" sz="1400" b="1" baseline="0" dirty="0" smtClean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baseline="0" dirty="0" smtClean="0">
                          <a:latin typeface="+mn-ea"/>
                          <a:ea typeface="+mn-ea"/>
                        </a:rPr>
                        <a:t>피해가정 </a:t>
                      </a:r>
                      <a:r>
                        <a:rPr lang="ko-KR" altLang="en-US" sz="1400" b="1" baseline="0" dirty="0" err="1" smtClean="0">
                          <a:latin typeface="+mn-ea"/>
                          <a:ea typeface="+mn-ea"/>
                        </a:rPr>
                        <a:t>힐링캠프</a:t>
                      </a:r>
                      <a:endParaRPr lang="ko-KR" altLang="en-US" sz="1400" b="1" baseline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 smtClean="0">
                          <a:latin typeface="+mn-ea"/>
                          <a:ea typeface="+mn-ea"/>
                        </a:rPr>
                        <a:t>6. 15.(</a:t>
                      </a: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토</a:t>
                      </a:r>
                      <a:r>
                        <a:rPr lang="en-US" altLang="ko-KR" sz="1400" b="1" dirty="0" smtClean="0">
                          <a:latin typeface="+mn-ea"/>
                          <a:ea typeface="+mn-ea"/>
                        </a:rPr>
                        <a:t>) ~ 6. 17.(</a:t>
                      </a: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월</a:t>
                      </a:r>
                      <a:r>
                        <a:rPr lang="en-US" altLang="ko-KR" sz="1400" b="1" dirty="0" smtClean="0"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제주도 일원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 smtClean="0">
                          <a:latin typeface="+mn-ea"/>
                          <a:ea typeface="+mn-ea"/>
                        </a:rPr>
                        <a:t>23</a:t>
                      </a: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이사장 </a:t>
                      </a:r>
                      <a:r>
                        <a:rPr lang="ko-KR" altLang="en-US" sz="1400" b="1" dirty="0" err="1" smtClean="0">
                          <a:latin typeface="+mn-ea"/>
                          <a:ea typeface="+mn-ea"/>
                        </a:rPr>
                        <a:t>박필진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5035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baseline="0" dirty="0" smtClean="0">
                          <a:latin typeface="+mn-ea"/>
                          <a:ea typeface="+mn-ea"/>
                        </a:rPr>
                        <a:t>한마음 이동봉사 실시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 smtClean="0">
                          <a:latin typeface="+mn-ea"/>
                          <a:ea typeface="+mn-ea"/>
                        </a:rPr>
                        <a:t>6. 20.(</a:t>
                      </a: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목</a:t>
                      </a:r>
                      <a:r>
                        <a:rPr lang="en-US" altLang="ko-KR" sz="1400" b="1" dirty="0" smtClean="0">
                          <a:latin typeface="+mn-ea"/>
                          <a:ea typeface="+mn-ea"/>
                        </a:rPr>
                        <a:t>) 10:00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dirty="0" err="1" smtClean="0">
                          <a:latin typeface="+mn-ea"/>
                          <a:ea typeface="+mn-ea"/>
                        </a:rPr>
                        <a:t>영동읍</a:t>
                      </a: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 화신</a:t>
                      </a:r>
                      <a:r>
                        <a:rPr lang="en-US" altLang="ko-KR" sz="1400" b="1" dirty="0" smtClean="0"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리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 smtClean="0">
                          <a:latin typeface="+mn-ea"/>
                          <a:ea typeface="+mn-ea"/>
                        </a:rPr>
                        <a:t>60</a:t>
                      </a: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latin typeface="+mn-ea"/>
                          <a:ea typeface="+mn-ea"/>
                        </a:rPr>
                        <a:t>-</a:t>
                      </a:r>
                      <a:endParaRPr lang="ko-KR" altLang="en-US" sz="1400" b="1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58777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baseline="0" dirty="0" err="1" smtClean="0">
                          <a:latin typeface="+mn-ea"/>
                          <a:ea typeface="+mn-ea"/>
                        </a:rPr>
                        <a:t>영동군새마을회</a:t>
                      </a:r>
                      <a:endParaRPr lang="en-US" altLang="ko-KR" sz="1400" b="1" baseline="0" dirty="0" smtClean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baseline="0" dirty="0" smtClean="0">
                          <a:latin typeface="+mn-ea"/>
                          <a:ea typeface="+mn-ea"/>
                        </a:rPr>
                        <a:t>2019</a:t>
                      </a:r>
                      <a:r>
                        <a:rPr lang="ko-KR" altLang="en-US" sz="1400" b="1" baseline="0" dirty="0" smtClean="0">
                          <a:latin typeface="+mn-ea"/>
                          <a:ea typeface="+mn-ea"/>
                        </a:rPr>
                        <a:t>년도 오지의 마법사</a:t>
                      </a:r>
                      <a:endParaRPr lang="en-US" altLang="ko-KR" sz="1400" b="1" baseline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 smtClean="0">
                          <a:latin typeface="+mn-ea"/>
                          <a:ea typeface="+mn-ea"/>
                        </a:rPr>
                        <a:t>6. 21.(</a:t>
                      </a: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금</a:t>
                      </a:r>
                      <a:r>
                        <a:rPr lang="en-US" altLang="ko-KR" sz="1400" b="1" dirty="0" smtClean="0">
                          <a:latin typeface="+mn-ea"/>
                          <a:ea typeface="+mn-ea"/>
                        </a:rPr>
                        <a:t>) ~ 6. 23.(</a:t>
                      </a: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일</a:t>
                      </a:r>
                      <a:r>
                        <a:rPr lang="en-US" altLang="ko-KR" sz="1400" b="1" dirty="0" smtClean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dirty="0" err="1" smtClean="0">
                          <a:latin typeface="+mn-ea"/>
                          <a:ea typeface="+mn-ea"/>
                        </a:rPr>
                        <a:t>상촌면</a:t>
                      </a: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b="1" dirty="0" err="1" smtClean="0">
                          <a:latin typeface="+mn-ea"/>
                          <a:ea typeface="+mn-ea"/>
                        </a:rPr>
                        <a:t>하궁촌리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 smtClean="0">
                          <a:latin typeface="+mn-ea"/>
                          <a:ea typeface="+mn-ea"/>
                        </a:rPr>
                        <a:t>30</a:t>
                      </a: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회장 김종욱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58777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baseline="0" dirty="0" smtClean="0">
                          <a:latin typeface="+mn-ea"/>
                          <a:ea typeface="+mn-ea"/>
                        </a:rPr>
                        <a:t>자원봉사센터</a:t>
                      </a:r>
                      <a:endParaRPr lang="en-US" altLang="ko-KR" sz="1400" b="1" baseline="0" dirty="0" smtClean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baseline="0" dirty="0" smtClean="0">
                          <a:latin typeface="+mn-ea"/>
                          <a:ea typeface="+mn-ea"/>
                        </a:rPr>
                        <a:t>우수자원봉사자 해외봉사</a:t>
                      </a:r>
                      <a:endParaRPr lang="ko-KR" altLang="en-US" sz="1400" b="1" baseline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 smtClean="0">
                          <a:latin typeface="+mn-ea"/>
                          <a:ea typeface="+mn-ea"/>
                        </a:rPr>
                        <a:t>6. 24.(</a:t>
                      </a: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월</a:t>
                      </a:r>
                      <a:r>
                        <a:rPr lang="en-US" altLang="ko-KR" sz="1400" b="1" dirty="0" smtClean="0">
                          <a:latin typeface="+mn-ea"/>
                          <a:ea typeface="+mn-ea"/>
                        </a:rPr>
                        <a:t>) ~ 6.28.(</a:t>
                      </a: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금</a:t>
                      </a:r>
                      <a:r>
                        <a:rPr lang="en-US" altLang="ko-KR" sz="1400" b="1" dirty="0" smtClean="0"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필리핀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400" b="1" dirty="0" smtClean="0">
                          <a:latin typeface="+mn-ea"/>
                          <a:ea typeface="+mn-ea"/>
                        </a:rPr>
                        <a:t>22</a:t>
                      </a: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dirty="0" err="1" smtClean="0">
                          <a:latin typeface="+mn-ea"/>
                          <a:ea typeface="+mn-ea"/>
                        </a:rPr>
                        <a:t>센터장</a:t>
                      </a: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b="1" dirty="0" err="1" smtClean="0">
                          <a:latin typeface="+mn-ea"/>
                          <a:ea typeface="+mn-ea"/>
                        </a:rPr>
                        <a:t>박순란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0610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1689" y="332656"/>
            <a:ext cx="9145689" cy="147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  <a:sym typeface="Symbol" pitchFamily="18" charset="2"/>
              </a:rPr>
              <a:t> 13-10. </a:t>
            </a:r>
            <a:r>
              <a:rPr kumimoji="1" lang="ko-KR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  <a:sym typeface="Symbol" pitchFamily="18" charset="2"/>
              </a:rPr>
              <a:t>정보화마을</a:t>
            </a:r>
            <a:r>
              <a:rPr kumimoji="1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  <a:sym typeface="Symbol" pitchFamily="18" charset="2"/>
              </a:rPr>
              <a:t> 정성평가 실시</a:t>
            </a:r>
            <a:endParaRPr kumimoji="1" lang="en-US" altLang="ko-KR" sz="2800" b="1" i="0" u="none" strike="noStrike" kern="1200" cap="none" spc="-15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  <a:sym typeface="Symbol" pitchFamily="18" charset="2"/>
            </a:endParaRPr>
          </a:p>
          <a:p>
            <a:pPr lvl="1" algn="just" latinLnBrk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q"/>
              <a:defRPr/>
            </a:pPr>
            <a:r>
              <a:rPr kumimoji="1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 </a:t>
            </a:r>
            <a:r>
              <a:rPr kumimoji="1" lang="en-US" altLang="ko-KR" sz="24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6. 7. (</a:t>
            </a:r>
            <a:r>
              <a:rPr kumimoji="1" lang="ko-KR" altLang="en-US" sz="24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금</a:t>
            </a:r>
            <a:r>
              <a:rPr kumimoji="1" lang="en-US" altLang="ko-KR" sz="24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</a:rPr>
              <a:t>) 14:00 / </a:t>
            </a:r>
            <a:r>
              <a:rPr lang="ko-KR" altLang="en-US" sz="2400" b="1" spc="-100" dirty="0" err="1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솔향기</a:t>
            </a:r>
            <a:r>
              <a:rPr lang="ko-KR" altLang="en-US" sz="2400" b="1" spc="-1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400" b="1" spc="-100" dirty="0" err="1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정보화마을</a:t>
            </a:r>
            <a:r>
              <a:rPr lang="ko-KR" altLang="en-US" sz="2400" b="1" spc="-1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400" b="1" spc="-1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sz="2400" b="1" spc="-1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도 </a:t>
            </a:r>
            <a:r>
              <a:rPr lang="ko-KR" altLang="en-US" sz="2400" b="1" spc="-1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공동체정책팀장 외 </a:t>
            </a:r>
            <a:r>
              <a:rPr lang="en-US" altLang="ko-KR" sz="2400" b="1" spc="-1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ko-KR" altLang="en-US" sz="2400" b="1" spc="-1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명 </a:t>
            </a:r>
            <a:endParaRPr kumimoji="1" lang="en-US" altLang="ko-KR" sz="2400" b="1" i="0" u="none" strike="noStrike" kern="1200" cap="none" spc="-10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altLang="ko-KR" sz="2400" b="1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정보화마을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현지 방문을 통한  면담</a:t>
            </a:r>
            <a:endParaRPr lang="en-US" altLang="ko-KR" sz="2400" b="1" dirty="0" smtClean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1689" y="2314450"/>
            <a:ext cx="9144000" cy="241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lvl="0" algn="just" eaLnBrk="1" hangingPunct="1"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13-11.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정보보안 및 개인정보보호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교육</a:t>
            </a:r>
            <a:endParaRPr lang="en-US" altLang="ko-KR" sz="2800" b="1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lvl="1" algn="just" eaLnBrk="1" hangingPunct="1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q"/>
              <a:defRPr/>
            </a:pPr>
            <a:r>
              <a:rPr lang="ko-KR" altLang="en-US" sz="2400" b="1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400" b="1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6. 21. (</a:t>
            </a:r>
            <a:r>
              <a:rPr lang="ko-KR" altLang="en-US" sz="2400" b="1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금</a:t>
            </a:r>
            <a:r>
              <a:rPr lang="en-US" altLang="ko-KR" sz="2400" b="1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16:00 / </a:t>
            </a:r>
            <a:r>
              <a:rPr lang="ko-KR" altLang="en-US" sz="2400" b="1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군청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대회의실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전직원</a:t>
            </a:r>
            <a:endParaRPr lang="en-US" altLang="ko-KR" sz="2400" b="1" dirty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algn="just" eaLnBrk="1" hangingPunct="1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q"/>
              <a:defRPr/>
            </a:pPr>
            <a:r>
              <a:rPr lang="ko-KR" altLang="en-US" sz="2400" b="1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정보보안 및 개인정보 취급관련 주의사항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등</a:t>
            </a:r>
            <a:endParaRPr lang="en-US" altLang="ko-KR" sz="2400" b="1" dirty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4330674"/>
            <a:ext cx="9144000" cy="241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  <a:sym typeface="Symbol" pitchFamily="18" charset="2"/>
              </a:rPr>
              <a:t> 13-12. </a:t>
            </a:r>
            <a:r>
              <a:rPr kumimoji="1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  <a:sym typeface="Symbol" pitchFamily="18" charset="2"/>
              </a:rPr>
              <a:t>보조사업통합관리시스템 교육</a:t>
            </a:r>
            <a:endParaRPr kumimoji="1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  <a:p>
            <a:pPr lvl="1" algn="just" latinLnBrk="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q"/>
              <a:defRPr/>
            </a:pPr>
            <a:r>
              <a:rPr lang="en-US" altLang="ko-KR" sz="2400" b="1" spc="-10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6. 24.(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10:00 </a:t>
            </a:r>
            <a:r>
              <a:rPr lang="en-US" altLang="ko-KR" sz="2400" b="1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전산교육장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sz="2400" b="1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보조사업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업무담당자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60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  <a:endParaRPr lang="en-US" altLang="ko-KR" sz="2400" b="1" dirty="0" smtClean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보조사업통합관리시스템 </a:t>
            </a:r>
            <a:r>
              <a:rPr lang="ko-KR" altLang="en-US" sz="2400" b="1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자료입력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방법 등 </a:t>
            </a:r>
            <a:endParaRPr lang="en-US" altLang="ko-KR" sz="2400" b="1" dirty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kumimoji="1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9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60648"/>
            <a:ext cx="9144000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13-13.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기타업무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금요회의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 6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. 20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 17:00 /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군청 상황실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 39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기관단체 간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발전방안 협의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등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민주평화통일 충북지역 청소년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통일골든벨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본선대회 참가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/ 6. 11.(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13:00 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청주 실내체육관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30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여명</a:t>
            </a:r>
            <a:endParaRPr lang="en-US" altLang="ko-KR" sz="2000" b="1" dirty="0" smtClean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자원봉사능력개발 과정 교육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6. 25.(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09:30 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/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옥천읍사무소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17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주민자치위원 역량강화 교육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6. 27.(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09:30 </a:t>
            </a:r>
          </a:p>
          <a:p>
            <a:pPr lvl="1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자치연수원 도민교육관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11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영동군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웹진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월호 발행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 6. 17.(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/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수신동의자 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16,442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명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/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군정 주요소식 및 관광지 정보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제공</a:t>
            </a:r>
            <a:endParaRPr lang="ko-KR" altLang="en-US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ko-KR" altLang="en-US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 </a:t>
            </a: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ko-KR" altLang="en-US" sz="2400" dirty="0"/>
          </a:p>
          <a:p>
            <a:pPr marL="914400" lvl="1" indent="-457200">
              <a:lnSpc>
                <a:spcPct val="125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5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ko-KR" altLang="en-US" sz="2400" b="1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2113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6796" y="283171"/>
            <a:ext cx="9144000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▣ 이달의 중점 홍보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사항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주민정보화교육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: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윈도우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과 친해지기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외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과정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공무원 대상 인문학 강의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 6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. 19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 13:30 /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소회의실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35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강사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충북대학교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배득열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교수</a:t>
            </a: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ko-KR" altLang="en-US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lvl="1" eaLnBrk="1" hangingPunct="1">
              <a:lnSpc>
                <a:spcPct val="130000"/>
              </a:lnSpc>
              <a:buClr>
                <a:schemeClr val="tx1"/>
              </a:buClr>
            </a:pPr>
            <a:endParaRPr lang="en-US" altLang="ko-KR" sz="2400" b="1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eaLnBrk="1" hangingPunct="1">
              <a:lnSpc>
                <a:spcPct val="130000"/>
              </a:lnSpc>
              <a:buClr>
                <a:schemeClr val="tx1"/>
              </a:buClr>
            </a:pPr>
            <a:endParaRPr lang="ko-KR" altLang="en-US" sz="2400" b="1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20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endParaRPr lang="en-US" altLang="ko-KR" sz="2400" b="1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endParaRPr lang="en-US" altLang="ko-KR" sz="2400" b="1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lang="ko-KR" altLang="en-US" sz="2400" b="1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41714120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74654</TotalTime>
  <Words>805</Words>
  <Application>Microsoft Office PowerPoint</Application>
  <PresentationFormat>화면 슬라이드 쇼(4:3)</PresentationFormat>
  <Paragraphs>159</Paragraphs>
  <Slides>8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6_Office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영동 공돌이 공순이 회사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11646</cp:revision>
  <cp:lastPrinted>2019-05-01T08:23:58Z</cp:lastPrinted>
  <dcterms:modified xsi:type="dcterms:W3CDTF">2019-05-29T02:04:33Z</dcterms:modified>
</cp:coreProperties>
</file>