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587741" r:id="rId1"/>
  </p:sldMasterIdLst>
  <p:notesMasterIdLst>
    <p:notesMasterId r:id="rId8"/>
  </p:notesMasterIdLst>
  <p:handoutMasterIdLst>
    <p:handoutMasterId r:id="rId9"/>
  </p:handoutMasterIdLst>
  <p:sldIdLst>
    <p:sldId id="6595" r:id="rId2"/>
    <p:sldId id="7910" r:id="rId3"/>
    <p:sldId id="7914" r:id="rId4"/>
    <p:sldId id="7912" r:id="rId5"/>
    <p:sldId id="7915" r:id="rId6"/>
    <p:sldId id="7911" r:id="rId7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B0D"/>
    <a:srgbClr val="0000FF"/>
    <a:srgbClr val="0000CC"/>
    <a:srgbClr val="FFFF00"/>
    <a:srgbClr val="3399FF"/>
    <a:srgbClr val="00B036"/>
    <a:srgbClr val="87EB2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15" autoAdjust="0"/>
    <p:restoredTop sz="98768" autoAdjust="0"/>
  </p:normalViewPr>
  <p:slideViewPr>
    <p:cSldViewPr>
      <p:cViewPr>
        <p:scale>
          <a:sx n="75" d="100"/>
          <a:sy n="75" d="100"/>
        </p:scale>
        <p:origin x="-228" y="-234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t" anchorCtr="0" compatLnSpc="1">
            <a:prstTxWarp prst="textNoShape">
              <a:avLst/>
            </a:prstTxWarp>
          </a:bodyPr>
          <a:lstStyle>
            <a:lvl1pPr algn="l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45" y="1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t" anchorCtr="0" compatLnSpc="1">
            <a:prstTxWarp prst="textNoShape">
              <a:avLst/>
            </a:prstTxWarp>
          </a:bodyPr>
          <a:lstStyle>
            <a:lvl1pPr algn="r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972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b" anchorCtr="0" compatLnSpc="1">
            <a:prstTxWarp prst="textNoShape">
              <a:avLst/>
            </a:prstTxWarp>
          </a:bodyPr>
          <a:lstStyle>
            <a:lvl1pPr algn="l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45" y="9431972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b" anchorCtr="0" compatLnSpc="1">
            <a:prstTxWarp prst="textNoShape">
              <a:avLst/>
            </a:prstTxWarp>
          </a:bodyPr>
          <a:lstStyle>
            <a:lvl1pPr algn="r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0070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t" anchorCtr="0" compatLnSpc="1">
            <a:prstTxWarp prst="textNoShape">
              <a:avLst/>
            </a:prstTxWarp>
          </a:bodyPr>
          <a:lstStyle>
            <a:lvl1pPr algn="l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45" y="1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t" anchorCtr="0" compatLnSpc="1">
            <a:prstTxWarp prst="textNoShape">
              <a:avLst/>
            </a:prstTxWarp>
          </a:bodyPr>
          <a:lstStyle>
            <a:lvl1pPr algn="r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1363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413" y="4715204"/>
            <a:ext cx="4986863" cy="446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972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b" anchorCtr="0" compatLnSpc="1">
            <a:prstTxWarp prst="textNoShape">
              <a:avLst/>
            </a:prstTxWarp>
          </a:bodyPr>
          <a:lstStyle>
            <a:lvl1pPr algn="l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45" y="9431972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b" anchorCtr="0" compatLnSpc="1">
            <a:prstTxWarp prst="textNoShape">
              <a:avLst/>
            </a:prstTxWarp>
          </a:bodyPr>
          <a:lstStyle>
            <a:lvl1pPr algn="r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7510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262" y="4715204"/>
            <a:ext cx="5431165" cy="4466273"/>
          </a:xfrm>
          <a:noFill/>
          <a:ln/>
        </p:spPr>
        <p:txBody>
          <a:bodyPr lIns="90723" tIns="45349" rIns="90723" bIns="45349"/>
          <a:lstStyle/>
          <a:p>
            <a:r>
              <a:rPr lang="en-US" altLang="ko-KR" sz="1800" dirty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dirty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dirty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dirty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dirty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51541" y="9431971"/>
            <a:ext cx="2946135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/>
            <a:fld id="{DABFB4C2-B286-4FA1-9016-3D9C5D82DC5F}" type="slidenum">
              <a:rPr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pPr algn="r" defTabSz="881063"/>
              <a:t>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51541" y="9431971"/>
            <a:ext cx="2946135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/>
            <a:fld id="{1414036C-5F86-4518-B265-0A0606729044}" type="slidenum">
              <a:rPr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/>
              <a:t>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830" y="4715195"/>
            <a:ext cx="5434017" cy="4466274"/>
          </a:xfrm>
          <a:noFill/>
          <a:ln/>
        </p:spPr>
        <p:txBody>
          <a:bodyPr lIns="90841" tIns="45408" rIns="90841" bIns="45408"/>
          <a:lstStyle/>
          <a:p>
            <a:pPr eaLnBrk="1" hangingPunct="1"/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61592-369F-4C70-87D7-6CAB5C3F126C}" type="datetime1">
              <a:rPr lang="ko-KR" altLang="en-US" smtClean="0"/>
              <a:t>2019-12-27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CC11-DB59-42E1-9BE5-BBF8D5A123A7}" type="datetime1">
              <a:rPr lang="ko-KR" altLang="en-US" smtClean="0"/>
              <a:t>2019-12-27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AAF2C-47F4-4073-880A-03F549FEE1DE}" type="datetime1">
              <a:rPr lang="ko-KR" altLang="en-US" smtClean="0"/>
              <a:t>2019-12-27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9BD0E-A394-4C1A-B224-A2D497138269}" type="datetime1">
              <a:rPr lang="ko-KR" altLang="en-US" smtClean="0"/>
              <a:t>2019-12-27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52FBC-611D-4807-9315-3632B74AF1C8}" type="datetime1">
              <a:rPr lang="ko-KR" altLang="en-US" smtClean="0"/>
              <a:t>2019-12-27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2CFAF-07F8-4241-BE6D-D47813532BDA}" type="datetime1">
              <a:rPr lang="ko-KR" altLang="en-US" smtClean="0"/>
              <a:t>2019-12-27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66741-BF1C-4DFB-A229-405F75F496FC}" type="datetime1">
              <a:rPr lang="ko-KR" altLang="en-US" smtClean="0"/>
              <a:t>2019-12-27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9CE39-B290-47B2-85B7-9DDC25721584}" type="datetime1">
              <a:rPr lang="ko-KR" altLang="en-US" smtClean="0"/>
              <a:t>2019-12-27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B8F8D-13C1-439B-ABEF-A68EFEB24620}" type="datetime1">
              <a:rPr lang="ko-KR" altLang="en-US" smtClean="0"/>
              <a:t>2019-12-27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B3BEB-8958-4A1A-B896-11474E8DD124}" type="datetime1">
              <a:rPr lang="ko-KR" altLang="en-US" smtClean="0"/>
              <a:t>2019-12-27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FB2D0-33EE-4057-8D1D-88ED7ED5E562}" type="datetime1">
              <a:rPr lang="ko-KR" altLang="en-US" smtClean="0"/>
              <a:t>2019-12-27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F7D4E9A-D87C-4767-AC40-5B23C324B65D}" type="datetime1">
              <a:rPr lang="ko-KR" altLang="en-US" smtClean="0"/>
              <a:t>2019-12-27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가우시안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6211"/>
            <a:ext cx="9144000" cy="697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-107950" y="3251200"/>
            <a:ext cx="9144000" cy="69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46800" rIns="93600" bIns="46800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ko-KR" sz="30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( </a:t>
            </a:r>
            <a:r>
              <a:rPr lang="en-US" altLang="ko-KR" sz="30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2020. 1. </a:t>
            </a:r>
            <a:r>
              <a:rPr lang="en-US" altLang="ko-KR" sz="30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en-US" altLang="ko-KR" sz="30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30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30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en-US" altLang="ko-KR" sz="30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31.)</a:t>
            </a:r>
            <a:endParaRPr lang="en-US" altLang="ko-KR" sz="30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1520" y="2168488"/>
            <a:ext cx="914400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600" tIns="46800" rIns="936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6500" b="1" dirty="0">
                <a:solidFill>
                  <a:srgbClr val="1C1C1C"/>
                </a:solidFill>
                <a:latin typeface="HY헤드라인M" pitchFamily="18" charset="-127"/>
                <a:ea typeface="HY헤드라인M" pitchFamily="18" charset="-127"/>
              </a:rPr>
              <a:t>  월간업무 추진계획</a:t>
            </a:r>
            <a:endParaRPr lang="ko-KR" altLang="en-US" sz="6500" b="1" dirty="0">
              <a:solidFill>
                <a:srgbClr val="1C1C1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88325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8403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194752"/>
              </p:ext>
            </p:extLst>
          </p:nvPr>
        </p:nvGraphicFramePr>
        <p:xfrm>
          <a:off x="6551336" y="0"/>
          <a:ext cx="2627784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784"/>
              </a:tblGrid>
              <a:tr h="4766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행 정 과</a:t>
                      </a:r>
                      <a:endParaRPr lang="ko-KR" altLang="en-US" sz="3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617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32" y="-99392"/>
            <a:ext cx="9144000" cy="245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8-1. 2020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시무식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2020.1.2.(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9:00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대회의실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200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 정도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시무식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신년사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신년인사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   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※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직속기관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읍면은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자체 추진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0" y="2204864"/>
            <a:ext cx="89526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8-2.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2020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공무원 맞춤형 복지점수 배정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운영기간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2020.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13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~ 11. 30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배정인원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940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일반직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군의원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무기계약근로자 등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예 산 액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1,128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1832" y="4484727"/>
            <a:ext cx="89526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8-3.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2020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동계 학생근로활동 실시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(1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 간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2020.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1. 31.(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인     원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읍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면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540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14290"/>
            <a:ext cx="9144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8-4.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2020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영동곶감축제 주민자치 자매결연단체 초청방문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1. 3.(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16:30 ~  / 11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읍면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주민자치 자매결연단체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30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환영만찬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축제 개막식 참관 등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285992"/>
            <a:ext cx="9144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8-5.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2020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영동곶감축제 자원봉사 종합안내 부스 운영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1. 3.(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 ~ 1.5(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자원봉사자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교대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차 봉사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축제 안내 등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4286256"/>
            <a:ext cx="9144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8-6.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2020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설명절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떡나누기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행사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1. 21.(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 ~ 1.22.(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여성회관 지하식당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300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봉사단체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9368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44624"/>
            <a:ext cx="9144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8-7. 2020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군수님 읍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면 연두순방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1. 21.(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 ~ 2. 13.(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 / 11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 읍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면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읍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면 직원 격려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현안사항 청취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주민과의 대화 등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20204" y="2009328"/>
            <a:ext cx="914400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8-8.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민간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및 사회단체 행사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24083"/>
              </p:ext>
            </p:extLst>
          </p:nvPr>
        </p:nvGraphicFramePr>
        <p:xfrm>
          <a:off x="168555" y="2844108"/>
          <a:ext cx="8640959" cy="3465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160240"/>
                <a:gridCol w="1656184"/>
                <a:gridCol w="792088"/>
                <a:gridCol w="1440159"/>
              </a:tblGrid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행  사  명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일    시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장    소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인  원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비    고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영동청년회의소</a:t>
                      </a: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(JC)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 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err="1" smtClean="0">
                          <a:latin typeface="+mn-ea"/>
                          <a:ea typeface="+mn-ea"/>
                        </a:rPr>
                        <a:t>신년인사회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 3.(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10:30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군수님 하실 일 </a:t>
                      </a:r>
                      <a:r>
                        <a:rPr lang="en-US" altLang="ko-KR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:  </a:t>
                      </a:r>
                      <a:r>
                        <a:rPr lang="ko-KR" altLang="en-US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인사말씀</a:t>
                      </a:r>
                      <a:endParaRPr lang="en-US" altLang="ko-KR" sz="1000" b="1" spc="0" baseline="0" dirty="0" smtClean="0">
                        <a:solidFill>
                          <a:srgbClr val="05AB0D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군청 대회의실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100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회장 오병관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한국자유총연맹 </a:t>
                      </a:r>
                      <a:r>
                        <a:rPr lang="ko-KR" altLang="en-US" sz="1400" b="1" spc="0" dirty="0" err="1" smtClean="0">
                          <a:latin typeface="+mn-ea"/>
                          <a:ea typeface="+mn-ea"/>
                        </a:rPr>
                        <a:t>영동군지회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청년회 회장 이</a:t>
                      </a: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취임식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 7.(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화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19:00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군수님 하실 일 </a:t>
                      </a:r>
                      <a:r>
                        <a:rPr lang="en-US" altLang="ko-KR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:  </a:t>
                      </a:r>
                      <a:r>
                        <a:rPr lang="ko-KR" altLang="en-US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축사 및 시상</a:t>
                      </a:r>
                      <a:endParaRPr lang="en-US" altLang="ko-KR" sz="1000" b="1" spc="0" baseline="0" dirty="0" smtClean="0">
                        <a:solidFill>
                          <a:srgbClr val="05AB0D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와인터널 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err="1" smtClean="0">
                          <a:latin typeface="+mn-ea"/>
                          <a:ea typeface="+mn-ea"/>
                        </a:rPr>
                        <a:t>이벤트홀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80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회장 여형구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월 주민자치협의회 정례회의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 8.(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11:00</a:t>
                      </a:r>
                      <a:endParaRPr lang="en-US" altLang="ko-KR" sz="1000" b="1" spc="0" baseline="0" dirty="0" smtClean="0">
                        <a:solidFill>
                          <a:srgbClr val="05AB0D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군청 상황실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16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위원장 최영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대한적십자사 영동지구협의회 정기총회 및 이</a:t>
                      </a: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취임식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 10.(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10:00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군수님 하실 일 </a:t>
                      </a:r>
                      <a:r>
                        <a:rPr lang="en-US" altLang="ko-KR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:  </a:t>
                      </a:r>
                      <a:r>
                        <a:rPr lang="ko-KR" altLang="en-US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축사 및 시상</a:t>
                      </a:r>
                      <a:endParaRPr lang="en-US" altLang="ko-KR" sz="1000" b="1" spc="0" baseline="0" dirty="0" smtClean="0">
                        <a:solidFill>
                          <a:srgbClr val="05AB0D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와인터널 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err="1" smtClean="0">
                          <a:latin typeface="+mn-ea"/>
                          <a:ea typeface="+mn-ea"/>
                        </a:rPr>
                        <a:t>이벤트홀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200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협의회장 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양원기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영동군 이장협의회 정기회의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 17.(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군청 상황실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35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4236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en-US" altLang="ko-KR" sz="1000" b="1" spc="0" baseline="0" smtClean="0">
                        <a:solidFill>
                          <a:srgbClr val="05AB0D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13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0024" y="808496"/>
            <a:ext cx="8749605" cy="96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622300" lvl="1" indent="-3556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80" dirty="0" smtClean="0">
                <a:latin typeface="HY헤드라인M" pitchFamily="18" charset="-127"/>
                <a:ea typeface="HY헤드라인M" pitchFamily="18" charset="-127"/>
              </a:rPr>
              <a:t>축제 </a:t>
            </a:r>
            <a:r>
              <a:rPr lang="en-US" altLang="ko-KR" sz="2400" b="1" spc="-80" dirty="0" smtClean="0">
                <a:latin typeface="HY헤드라인M" pitchFamily="18" charset="-127"/>
                <a:ea typeface="HY헤드라인M" pitchFamily="18" charset="-127"/>
              </a:rPr>
              <a:t>SNS </a:t>
            </a:r>
            <a:r>
              <a:rPr lang="ko-KR" altLang="en-US" sz="2400" b="1" spc="-80" dirty="0" smtClean="0">
                <a:latin typeface="HY헤드라인M" pitchFamily="18" charset="-127"/>
                <a:ea typeface="HY헤드라인M" pitchFamily="18" charset="-127"/>
              </a:rPr>
              <a:t>홍보단 부스운영 </a:t>
            </a:r>
            <a:r>
              <a:rPr lang="en-US" altLang="ko-KR" sz="2400" b="1" spc="-80" dirty="0" smtClean="0">
                <a:latin typeface="HY헤드라인M" pitchFamily="18" charset="-127"/>
                <a:ea typeface="HY헤드라인M" pitchFamily="18" charset="-127"/>
              </a:rPr>
              <a:t>/ 1. 3.(</a:t>
            </a:r>
            <a:r>
              <a:rPr lang="ko-KR" altLang="en-US" sz="2400" b="1" spc="-80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spc="-80" dirty="0" smtClean="0">
                <a:latin typeface="HY헤드라인M" pitchFamily="18" charset="-127"/>
                <a:ea typeface="HY헤드라인M" pitchFamily="18" charset="-127"/>
              </a:rPr>
              <a:t>) ~ 1.5.(</a:t>
            </a:r>
            <a:r>
              <a:rPr lang="ko-KR" altLang="en-US" sz="2400" b="1" spc="-80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spc="-80" dirty="0" smtClean="0"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영동군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SNS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포토존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운영 등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홍보단원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89013" lvl="1" indent="-531813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dirty="0">
              <a:solidFill>
                <a:srgbClr val="05AB0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1440" y="4005064"/>
            <a:ext cx="85725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446088" lvl="1" indent="-446088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6512" y="147599"/>
            <a:ext cx="8867775" cy="565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 marL="533400" indent="-533400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800" b="1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914400" indent="-457200" latinLnBrk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q"/>
              <a:tabLst>
                <a:tab pos="4953000" algn="l"/>
              </a:tabLst>
              <a:defRPr kumimoji="1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•"/>
              <a:tabLst>
                <a:tab pos="4953000" algn="l"/>
              </a:tabLst>
              <a:defRPr kumimoji="1" sz="2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FFFF"/>
              </a:buClr>
              <a:buFont typeface="Wingdings" panose="05000000000000000000" pitchFamily="2" charset="2"/>
              <a:buNone/>
              <a:defRPr/>
            </a:pP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기타</a:t>
            </a:r>
            <a:r>
              <a:rPr lang="en-US" altLang="ko-KR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. 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현안업무</a:t>
            </a:r>
            <a:endParaRPr lang="en-US" altLang="ko-KR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Symbol" panose="05050102010706020507" pitchFamily="18" charset="2"/>
            </a:endParaRPr>
          </a:p>
          <a:p>
            <a:pPr marL="444500" indent="-444500" eaLnBrk="1" hangingPunct="1">
              <a:lnSpc>
                <a:spcPct val="120000"/>
              </a:lnSpc>
              <a:spcBef>
                <a:spcPct val="0"/>
              </a:spcBef>
              <a:buClr>
                <a:srgbClr val="FFFFFF"/>
              </a:buClr>
              <a:buFont typeface="Wingdings" panose="05000000000000000000" pitchFamily="2" charset="2"/>
              <a:buNone/>
              <a:defRPr/>
            </a:pPr>
            <a:endParaRPr lang="en-US" altLang="ko-KR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Symbol" panose="05050102010706020507" pitchFamily="18" charset="2"/>
            </a:endParaRPr>
          </a:p>
          <a:p>
            <a:pPr marL="444500" indent="-444500" eaLnBrk="1" hangingPunct="1">
              <a:lnSpc>
                <a:spcPct val="120000"/>
              </a:lnSpc>
              <a:spcBef>
                <a:spcPct val="0"/>
              </a:spcBef>
              <a:buClr>
                <a:srgbClr val="FFFFFF"/>
              </a:buClr>
              <a:buFont typeface="Wingdings" panose="05000000000000000000" pitchFamily="2" charset="2"/>
              <a:buNone/>
              <a:defRPr/>
            </a:pPr>
            <a:endParaRPr lang="en-US" altLang="ko-KR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FFFF"/>
              </a:buClr>
              <a:buFont typeface="Wingdings" panose="05000000000000000000" pitchFamily="2" charset="2"/>
              <a:buNone/>
              <a:defRPr/>
            </a:pPr>
            <a:endParaRPr lang="en-US" altLang="ko-KR" sz="700" dirty="0" smtClean="0">
              <a:solidFill>
                <a:srgbClr val="05AB0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FFFF"/>
              </a:buClr>
              <a:buFont typeface="Wingdings" panose="05000000000000000000" pitchFamily="2" charset="2"/>
              <a:buNone/>
              <a:defRPr/>
            </a:pPr>
            <a:endParaRPr lang="en-US" altLang="ko-KR" sz="1000" dirty="0" smtClean="0">
              <a:solidFill>
                <a:srgbClr val="05AB0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주민정보화교육 </a:t>
            </a:r>
            <a:r>
              <a:rPr lang="en-US" altLang="ko-KR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.(</a:t>
            </a:r>
            <a:r>
              <a:rPr lang="ko-KR" altLang="en-US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~ 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23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.(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en-US" altLang="ko-KR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120</a:t>
            </a:r>
            <a:r>
              <a:rPr lang="ko-KR" altLang="en-US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endParaRPr lang="en-US" altLang="ko-KR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/ </a:t>
            </a:r>
            <a:r>
              <a:rPr lang="ko-KR" altLang="en-US" dirty="0" err="1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읍사무소</a:t>
            </a:r>
            <a:r>
              <a:rPr lang="ko-KR" altLang="en-US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주민정보화교육장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20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컴퓨터 첫걸음 외 </a:t>
            </a:r>
            <a:r>
              <a:rPr lang="en-US" altLang="ko-KR" sz="20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20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과정</a:t>
            </a:r>
            <a:endParaRPr lang="en-US" altLang="ko-KR" sz="2000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endParaRPr lang="en-US" altLang="ko-KR" sz="1000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영동군 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웹진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월호 발행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1. 13.(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/ 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군정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주요소식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및 관광지 정보 제공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수신동의자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16,442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endParaRPr lang="en-US" altLang="ko-KR" sz="1000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46088" lvl="1" indent="-1588">
              <a:lnSpc>
                <a:spcPct val="135000"/>
              </a:lnSpc>
              <a:buClr>
                <a:schemeClr val="tx1"/>
              </a:buClr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1</a:t>
            </a:r>
            <a:r>
              <a:rPr lang="ko-KR" altLang="en-US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ko-KR" altLang="en-US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금요회의</a:t>
            </a:r>
            <a:r>
              <a:rPr lang="ko-KR" altLang="en-US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/ 1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. 16</a:t>
            </a:r>
            <a:r>
              <a:rPr lang="en-US" altLang="ko-KR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 17:00 / </a:t>
            </a:r>
            <a:r>
              <a:rPr lang="ko-KR" altLang="en-US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상황실 </a:t>
            </a:r>
            <a:r>
              <a:rPr lang="en-US" altLang="ko-KR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/ 38</a:t>
            </a:r>
            <a:r>
              <a:rPr lang="ko-KR" altLang="en-US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lvl="1" indent="0">
              <a:lnSpc>
                <a:spcPct val="135000"/>
              </a:lnSpc>
              <a:buClr>
                <a:schemeClr val="tx1"/>
              </a:buClr>
              <a:buNone/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/ </a:t>
            </a:r>
            <a:r>
              <a:rPr lang="ko-KR" altLang="en-US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기관간체간 발전방안 협의 등</a:t>
            </a:r>
            <a:endParaRPr lang="en-US" altLang="ko-KR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endParaRPr lang="en-US" altLang="ko-KR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76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83932</TotalTime>
  <Words>522</Words>
  <Application>Microsoft Office PowerPoint</Application>
  <PresentationFormat>화면 슬라이드 쇼(4:3)</PresentationFormat>
  <Paragraphs>88</Paragraphs>
  <Slides>6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6_Office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13688</cp:revision>
  <cp:lastPrinted>2019-09-27T08:45:44Z</cp:lastPrinted>
  <dcterms:modified xsi:type="dcterms:W3CDTF">2019-12-27T04:02:30Z</dcterms:modified>
</cp:coreProperties>
</file>