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12"/>
  </p:notesMasterIdLst>
  <p:handoutMasterIdLst>
    <p:handoutMasterId r:id="rId13"/>
  </p:handoutMasterIdLst>
  <p:sldIdLst>
    <p:sldId id="5879" r:id="rId2"/>
    <p:sldId id="5926" r:id="rId3"/>
    <p:sldId id="5917" r:id="rId4"/>
    <p:sldId id="5936" r:id="rId5"/>
    <p:sldId id="5940" r:id="rId6"/>
    <p:sldId id="5928" r:id="rId7"/>
    <p:sldId id="5930" r:id="rId8"/>
    <p:sldId id="5934" r:id="rId9"/>
    <p:sldId id="5937" r:id="rId10"/>
    <p:sldId id="5939" r:id="rId11"/>
  </p:sldIdLst>
  <p:sldSz cx="9144000" cy="6858000" type="screen4x3"/>
  <p:notesSz cx="6805613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5AB0D"/>
    <a:srgbClr val="0000FF"/>
    <a:srgbClr val="0000CC"/>
    <a:srgbClr val="FFFF00"/>
    <a:srgbClr val="3399FF"/>
    <a:srgbClr val="00B036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344" autoAdjust="0"/>
    <p:restoredTop sz="99679" autoAdjust="0"/>
  </p:normalViewPr>
  <p:slideViewPr>
    <p:cSldViewPr>
      <p:cViewPr>
        <p:scale>
          <a:sx n="96" d="100"/>
          <a:sy n="96" d="100"/>
        </p:scale>
        <p:origin x="-420" y="-28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2687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0363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 txBox="1">
            <a:spLocks noGrp="1" noChangeArrowheads="1"/>
          </p:cNvSpPr>
          <p:nvPr/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3D621048-CA52-4176-9125-2FD19B47C3F4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charset="-127"/>
              </a:rPr>
              <a:pPr algn="r" defTabSz="881063"/>
              <a:t>2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charset="-127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1250" cy="3690937"/>
          </a:xfrm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4729163"/>
            <a:ext cx="5002213" cy="4449762"/>
          </a:xfrm>
          <a:noFill/>
          <a:ln/>
        </p:spPr>
        <p:txBody>
          <a:bodyPr lIns="91105" tIns="45537" rIns="91105" bIns="45537"/>
          <a:lstStyle/>
          <a:p>
            <a:pPr eaLnBrk="1" hangingPunct="1"/>
            <a:endParaRPr lang="ko-KR" altLang="ko-KR" smtClean="0">
              <a:latin typeface="굴림" charset="-127"/>
              <a:ea typeface="굴림" charset="-127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 txBox="1">
            <a:spLocks noGrp="1" noChangeArrowheads="1"/>
          </p:cNvSpPr>
          <p:nvPr/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69957828-9CF9-4780-B6BB-5C39F5FCFEAE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1063"/>
              <a:t>4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1250" cy="3690937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4729163"/>
            <a:ext cx="5002213" cy="4449762"/>
          </a:xfrm>
          <a:noFill/>
          <a:ln/>
        </p:spPr>
        <p:txBody>
          <a:bodyPr lIns="91105" tIns="45537" rIns="91105" bIns="45537"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 txBox="1">
            <a:spLocks noGrp="1" noChangeArrowheads="1"/>
          </p:cNvSpPr>
          <p:nvPr/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69957828-9CF9-4780-B6BB-5C39F5FCFEAE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1063"/>
              <a:t>5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1250" cy="3690937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4729163"/>
            <a:ext cx="5002213" cy="4449762"/>
          </a:xfrm>
          <a:noFill/>
          <a:ln/>
        </p:spPr>
        <p:txBody>
          <a:bodyPr lIns="91105" tIns="45537" rIns="91105" bIns="45537"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 txBox="1">
            <a:spLocks noGrp="1" noChangeArrowheads="1"/>
          </p:cNvSpPr>
          <p:nvPr/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A377E870-9D44-4DC0-8EFE-9E5864B9FA50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charset="-127"/>
              </a:rPr>
              <a:pPr algn="r" defTabSz="881063"/>
              <a:t>9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charset="-127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1250" cy="3690937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4729163"/>
            <a:ext cx="5002213" cy="4449762"/>
          </a:xfrm>
          <a:noFill/>
          <a:ln/>
        </p:spPr>
        <p:txBody>
          <a:bodyPr lIns="91105" tIns="45537" rIns="91105" bIns="45537"/>
          <a:lstStyle/>
          <a:p>
            <a:pPr eaLnBrk="1" hangingPunct="1"/>
            <a:endParaRPr lang="ko-KR" altLang="ko-KR" smtClean="0">
              <a:latin typeface="굴림" charset="-127"/>
              <a:ea typeface="굴림" charset="-127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 txBox="1">
            <a:spLocks noGrp="1" noChangeArrowheads="1"/>
          </p:cNvSpPr>
          <p:nvPr/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A377E870-9D44-4DC0-8EFE-9E5864B9FA50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charset="-127"/>
              </a:rPr>
              <a:pPr algn="r" defTabSz="881063"/>
              <a:t>10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charset="-127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1250" cy="3690937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4729163"/>
            <a:ext cx="5002213" cy="4449762"/>
          </a:xfrm>
          <a:noFill/>
          <a:ln/>
        </p:spPr>
        <p:txBody>
          <a:bodyPr lIns="91105" tIns="45537" rIns="91105" bIns="45537"/>
          <a:lstStyle/>
          <a:p>
            <a:pPr eaLnBrk="1" hangingPunct="1"/>
            <a:endParaRPr lang="ko-KR" altLang="ko-KR" smtClean="0">
              <a:latin typeface="굴림" charset="-127"/>
              <a:ea typeface="굴림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2014-02-03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2014-02-03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2014-02-03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2014-02-03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2014-02-03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2014-02-03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2014-02-03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2014-02-03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2014-02-03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2014-02-03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2014-02-03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616746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 치 행 정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ChangeArrowheads="1"/>
          </p:cNvSpPr>
          <p:nvPr/>
        </p:nvSpPr>
        <p:spPr bwMode="auto">
          <a:xfrm>
            <a:off x="0" y="3714750"/>
            <a:ext cx="9144000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>
              <a:solidFill>
                <a:srgbClr val="FFFFFF"/>
              </a:solidFill>
              <a:latin typeface="굴림" charset="-127"/>
              <a:ea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   </a:t>
            </a:r>
            <a:endParaRPr lang="en-US" altLang="ko-KR" sz="2200" b="1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400" b="1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000" b="1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  </a:t>
            </a:r>
            <a:endParaRPr lang="ko-KR" altLang="en-US" sz="2400" b="1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33350" y="323619"/>
            <a:ext cx="8867775" cy="628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12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7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5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금요회의</a:t>
            </a:r>
            <a:endParaRPr lang="en-US" altLang="ko-KR" sz="24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5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일시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장소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17:00/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5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7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5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실과소장</a:t>
            </a:r>
            <a:r>
              <a:rPr lang="en-US" altLang="ko-KR" sz="2400" b="1" dirty="0" smtClean="0">
                <a:solidFill>
                  <a:srgbClr val="05AB0D"/>
                </a:solidFill>
                <a:ea typeface="HY헤드라인M" pitchFamily="18" charset="-127"/>
                <a:sym typeface="Symbol" pitchFamily="18" charset="2"/>
              </a:rPr>
              <a:t> ·</a:t>
            </a:r>
            <a:r>
              <a:rPr lang="ko-KR" altLang="en-US" sz="2400" b="1" dirty="0" err="1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읍면장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연석회의</a:t>
            </a:r>
            <a:endParaRPr lang="en-US" altLang="ko-KR" sz="24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5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2. 26.(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17:00/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5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※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회의 후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퇴임자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만찬 병행 예정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5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7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5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충북시장군수 협의회</a:t>
            </a:r>
            <a:endParaRPr lang="en-US" altLang="ko-KR" sz="24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5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일시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장소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27.(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16:30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청주시청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층 소회의실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5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7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5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후생복지기구 정기회의</a:t>
            </a:r>
            <a:endParaRPr lang="en-US" altLang="ko-KR" sz="24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5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소회의실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실과소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주무팀장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5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7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5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회 도</a:t>
            </a:r>
            <a:r>
              <a:rPr lang="en-US" altLang="ko-KR" sz="2400" b="1" spc="-150" dirty="0" smtClean="0">
                <a:solidFill>
                  <a:srgbClr val="05AB0D"/>
                </a:solidFill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시군 한마음 체육대회 준비회의</a:t>
            </a:r>
            <a:endParaRPr lang="en-US" altLang="ko-KR" sz="24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5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일자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장소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: 2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월 중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도</a:t>
            </a:r>
            <a:r>
              <a:rPr lang="en-US" altLang="ko-KR" sz="2400" b="1" spc="-150" dirty="0" smtClean="0">
                <a:solidFill>
                  <a:srgbClr val="000000"/>
                </a:solidFill>
                <a:ea typeface="HY헤드라인M" pitchFamily="18" charset="-127"/>
              </a:rPr>
              <a:t>·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시군 후생복지업무 팀장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ChangeArrowheads="1"/>
          </p:cNvSpPr>
          <p:nvPr/>
        </p:nvSpPr>
        <p:spPr bwMode="auto">
          <a:xfrm>
            <a:off x="0" y="3714750"/>
            <a:ext cx="9144000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>
              <a:solidFill>
                <a:srgbClr val="FFFFFF"/>
              </a:solidFill>
              <a:latin typeface="굴림" charset="-127"/>
              <a:ea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   </a:t>
            </a:r>
            <a:endParaRPr lang="en-US" altLang="ko-KR" sz="2200" b="1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400" b="1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000" b="1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  </a:t>
            </a:r>
            <a:endParaRPr lang="ko-KR" altLang="en-US" sz="2400" b="1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141288" y="322262"/>
            <a:ext cx="8707437" cy="5749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군수님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연두순시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12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2.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2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세부일정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2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2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읍</a:t>
            </a:r>
            <a:r>
              <a:rPr lang="en-US" altLang="ko-KR" sz="2400" b="1" dirty="0" smtClean="0">
                <a:solidFill>
                  <a:srgbClr val="000000"/>
                </a:solidFill>
                <a:ea typeface="HY헤드라인M" pitchFamily="18" charset="-127"/>
              </a:rPr>
              <a:t>·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면직원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격려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주민과의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대화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현안사항 청취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2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           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현장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방문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경로당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마을회관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보건지소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등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1000100" y="1857364"/>
          <a:ext cx="7215240" cy="324326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00198"/>
                <a:gridCol w="1428760"/>
                <a:gridCol w="1400186"/>
                <a:gridCol w="1528772"/>
                <a:gridCol w="1357324"/>
              </a:tblGrid>
              <a:tr h="50006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b="1" dirty="0" smtClean="0">
                          <a:solidFill>
                            <a:schemeClr val="tx1"/>
                          </a:solidFill>
                        </a:rPr>
                        <a:t>일  자</a:t>
                      </a:r>
                      <a:endParaRPr lang="ko-KR" altLang="en-US" sz="2400" b="1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b="1" dirty="0" smtClean="0">
                          <a:solidFill>
                            <a:schemeClr val="tx1"/>
                          </a:solidFill>
                        </a:rPr>
                        <a:t>읍 </a:t>
                      </a:r>
                      <a:r>
                        <a:rPr lang="en-US" altLang="ko-KR" sz="2400" b="1" dirty="0" smtClean="0">
                          <a:solidFill>
                            <a:schemeClr val="tx1"/>
                          </a:solidFill>
                        </a:rPr>
                        <a:t>· </a:t>
                      </a:r>
                      <a:r>
                        <a:rPr lang="ko-KR" altLang="en-US" sz="2400" b="1" dirty="0" smtClean="0">
                          <a:solidFill>
                            <a:schemeClr val="tx1"/>
                          </a:solidFill>
                        </a:rPr>
                        <a:t>면</a:t>
                      </a:r>
                      <a:endParaRPr lang="ko-KR" altLang="en-US" sz="2400" b="1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b="1" dirty="0" smtClean="0">
                          <a:solidFill>
                            <a:schemeClr val="tx1"/>
                          </a:solidFill>
                        </a:rPr>
                        <a:t>일  자</a:t>
                      </a:r>
                      <a:endParaRPr lang="ko-KR" altLang="en-US" sz="2400" b="1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b="1" dirty="0" smtClean="0">
                          <a:solidFill>
                            <a:schemeClr val="tx1"/>
                          </a:solidFill>
                        </a:rPr>
                        <a:t>읍 </a:t>
                      </a:r>
                      <a:r>
                        <a:rPr lang="en-US" altLang="ko-KR" sz="2400" b="1" dirty="0" smtClean="0">
                          <a:solidFill>
                            <a:schemeClr val="tx1"/>
                          </a:solidFill>
                        </a:rPr>
                        <a:t>· </a:t>
                      </a:r>
                      <a:r>
                        <a:rPr lang="ko-KR" altLang="en-US" sz="2400" b="1" dirty="0" smtClean="0">
                          <a:solidFill>
                            <a:schemeClr val="tx1"/>
                          </a:solidFill>
                        </a:rPr>
                        <a:t>면</a:t>
                      </a:r>
                      <a:endParaRPr lang="ko-KR" altLang="en-US" sz="2400" b="1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b="1" dirty="0" smtClean="0">
                          <a:solidFill>
                            <a:schemeClr val="tx1"/>
                          </a:solidFill>
                        </a:rPr>
                        <a:t>비  고</a:t>
                      </a:r>
                      <a:endParaRPr lang="ko-KR" altLang="en-US" sz="2400" b="1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400" b="1" dirty="0" smtClean="0">
                          <a:solidFill>
                            <a:schemeClr val="tx1"/>
                          </a:solidFill>
                        </a:rPr>
                        <a:t>2. 5.(</a:t>
                      </a:r>
                      <a:r>
                        <a:rPr lang="ko-KR" altLang="en-US" sz="2400" b="1" dirty="0" smtClean="0">
                          <a:solidFill>
                            <a:schemeClr val="tx1"/>
                          </a:solidFill>
                        </a:rPr>
                        <a:t>수</a:t>
                      </a:r>
                      <a:r>
                        <a:rPr lang="en-US" altLang="ko-KR" sz="24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2400" b="1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b="1" dirty="0" err="1" smtClean="0">
                          <a:solidFill>
                            <a:schemeClr val="tx1"/>
                          </a:solidFill>
                        </a:rPr>
                        <a:t>매곡면</a:t>
                      </a:r>
                      <a:endParaRPr lang="ko-KR" altLang="en-US" sz="2400" b="1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400" b="1" dirty="0" smtClean="0">
                          <a:solidFill>
                            <a:schemeClr val="tx1"/>
                          </a:solidFill>
                        </a:rPr>
                        <a:t>2. 13.(</a:t>
                      </a:r>
                      <a:r>
                        <a:rPr lang="ko-KR" altLang="en-US" sz="2400" b="1" dirty="0" smtClean="0">
                          <a:solidFill>
                            <a:schemeClr val="tx1"/>
                          </a:solidFill>
                        </a:rPr>
                        <a:t>목</a:t>
                      </a:r>
                      <a:r>
                        <a:rPr lang="en-US" altLang="ko-KR" sz="24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2400" b="1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b="1" dirty="0" smtClean="0">
                          <a:solidFill>
                            <a:schemeClr val="tx1"/>
                          </a:solidFill>
                        </a:rPr>
                        <a:t>용화면</a:t>
                      </a:r>
                      <a:endParaRPr lang="ko-KR" altLang="en-US" sz="2400" b="1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ko-KR" alt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400" b="1" dirty="0" smtClean="0">
                          <a:solidFill>
                            <a:schemeClr val="tx1"/>
                          </a:solidFill>
                        </a:rPr>
                        <a:t>2. 6.(</a:t>
                      </a:r>
                      <a:r>
                        <a:rPr lang="ko-KR" altLang="en-US" sz="2400" b="1" dirty="0" smtClean="0">
                          <a:solidFill>
                            <a:schemeClr val="tx1"/>
                          </a:solidFill>
                        </a:rPr>
                        <a:t>목</a:t>
                      </a:r>
                      <a:r>
                        <a:rPr lang="en-US" altLang="ko-KR" sz="24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2400" b="1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b="1" dirty="0" err="1" smtClean="0">
                          <a:solidFill>
                            <a:schemeClr val="tx1"/>
                          </a:solidFill>
                        </a:rPr>
                        <a:t>상촌면</a:t>
                      </a:r>
                      <a:endParaRPr lang="ko-KR" altLang="en-US" sz="2400" b="1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400" b="1" dirty="0" smtClean="0">
                          <a:solidFill>
                            <a:schemeClr val="tx1"/>
                          </a:solidFill>
                        </a:rPr>
                        <a:t>2. 14.(</a:t>
                      </a:r>
                      <a:r>
                        <a:rPr lang="ko-KR" altLang="en-US" sz="2400" b="1" dirty="0" smtClean="0">
                          <a:solidFill>
                            <a:schemeClr val="tx1"/>
                          </a:solidFill>
                        </a:rPr>
                        <a:t>금</a:t>
                      </a:r>
                      <a:r>
                        <a:rPr lang="en-US" altLang="ko-KR" sz="24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2400" b="1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b="1" dirty="0" err="1" smtClean="0">
                          <a:solidFill>
                            <a:schemeClr val="tx1"/>
                          </a:solidFill>
                        </a:rPr>
                        <a:t>추풍령면</a:t>
                      </a:r>
                      <a:endParaRPr lang="ko-KR" altLang="en-US" sz="2400" b="1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ko-KR" alt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400" b="1" dirty="0" smtClean="0">
                          <a:solidFill>
                            <a:schemeClr val="tx1"/>
                          </a:solidFill>
                        </a:rPr>
                        <a:t>2. 7.(</a:t>
                      </a:r>
                      <a:r>
                        <a:rPr lang="ko-KR" altLang="en-US" sz="2400" b="1" dirty="0" smtClean="0">
                          <a:solidFill>
                            <a:schemeClr val="tx1"/>
                          </a:solidFill>
                        </a:rPr>
                        <a:t>금</a:t>
                      </a:r>
                      <a:r>
                        <a:rPr lang="en-US" altLang="ko-KR" sz="24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2400" b="1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b="1" dirty="0" err="1" smtClean="0">
                          <a:solidFill>
                            <a:schemeClr val="tx1"/>
                          </a:solidFill>
                        </a:rPr>
                        <a:t>영동읍</a:t>
                      </a:r>
                      <a:endParaRPr lang="ko-KR" altLang="en-US" sz="2400" b="1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400" b="1" dirty="0" smtClean="0">
                          <a:solidFill>
                            <a:schemeClr val="tx1"/>
                          </a:solidFill>
                        </a:rPr>
                        <a:t>2. 17.(</a:t>
                      </a:r>
                      <a:r>
                        <a:rPr lang="ko-KR" altLang="en-US" sz="2400" b="1" dirty="0" smtClean="0">
                          <a:solidFill>
                            <a:schemeClr val="tx1"/>
                          </a:solidFill>
                        </a:rPr>
                        <a:t>월</a:t>
                      </a:r>
                      <a:r>
                        <a:rPr lang="en-US" altLang="ko-KR" sz="24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2400" b="1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b="1" dirty="0" err="1" smtClean="0">
                          <a:solidFill>
                            <a:schemeClr val="tx1"/>
                          </a:solidFill>
                        </a:rPr>
                        <a:t>심천면</a:t>
                      </a:r>
                      <a:endParaRPr lang="ko-KR" altLang="en-US" sz="2400" b="1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ko-KR" alt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400" b="1" dirty="0" smtClean="0">
                          <a:solidFill>
                            <a:schemeClr val="tx1"/>
                          </a:solidFill>
                        </a:rPr>
                        <a:t>2. 10.(</a:t>
                      </a:r>
                      <a:r>
                        <a:rPr lang="ko-KR" altLang="en-US" sz="2400" b="1" dirty="0" smtClean="0">
                          <a:solidFill>
                            <a:schemeClr val="tx1"/>
                          </a:solidFill>
                        </a:rPr>
                        <a:t>월</a:t>
                      </a:r>
                      <a:r>
                        <a:rPr lang="en-US" altLang="ko-KR" sz="24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2400" b="1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b="1" dirty="0" err="1" smtClean="0">
                          <a:solidFill>
                            <a:schemeClr val="tx1"/>
                          </a:solidFill>
                        </a:rPr>
                        <a:t>황간면</a:t>
                      </a:r>
                      <a:endParaRPr lang="ko-KR" altLang="en-US" sz="2400" b="1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400" b="1" dirty="0" smtClean="0">
                          <a:solidFill>
                            <a:schemeClr val="tx1"/>
                          </a:solidFill>
                        </a:rPr>
                        <a:t>2. 18.(</a:t>
                      </a:r>
                      <a:r>
                        <a:rPr lang="ko-KR" altLang="en-US" sz="2400" b="1" dirty="0" smtClean="0">
                          <a:solidFill>
                            <a:schemeClr val="tx1"/>
                          </a:solidFill>
                        </a:rPr>
                        <a:t>화</a:t>
                      </a:r>
                      <a:r>
                        <a:rPr lang="en-US" altLang="ko-KR" sz="24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2400" b="1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b="1" dirty="0" err="1" smtClean="0">
                          <a:solidFill>
                            <a:schemeClr val="tx1"/>
                          </a:solidFill>
                        </a:rPr>
                        <a:t>양산면</a:t>
                      </a:r>
                      <a:endParaRPr lang="ko-KR" altLang="en-US" sz="2400" b="1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ko-KR" alt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400" b="1" dirty="0" smtClean="0">
                          <a:solidFill>
                            <a:schemeClr val="tx1"/>
                          </a:solidFill>
                        </a:rPr>
                        <a:t>2. 11.(</a:t>
                      </a:r>
                      <a:r>
                        <a:rPr lang="ko-KR" altLang="en-US" sz="2400" b="1" dirty="0" smtClean="0">
                          <a:solidFill>
                            <a:schemeClr val="tx1"/>
                          </a:solidFill>
                        </a:rPr>
                        <a:t>화</a:t>
                      </a:r>
                      <a:r>
                        <a:rPr lang="en-US" altLang="ko-KR" sz="24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2400" b="1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b="1" dirty="0" err="1" smtClean="0">
                          <a:solidFill>
                            <a:schemeClr val="tx1"/>
                          </a:solidFill>
                        </a:rPr>
                        <a:t>양강면</a:t>
                      </a:r>
                      <a:endParaRPr lang="ko-KR" altLang="en-US" sz="2400" b="1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400" b="1" dirty="0" smtClean="0">
                          <a:solidFill>
                            <a:schemeClr val="tx1"/>
                          </a:solidFill>
                        </a:rPr>
                        <a:t>2. 20.(</a:t>
                      </a:r>
                      <a:r>
                        <a:rPr lang="ko-KR" altLang="en-US" sz="2400" b="1" dirty="0" smtClean="0">
                          <a:solidFill>
                            <a:schemeClr val="tx1"/>
                          </a:solidFill>
                        </a:rPr>
                        <a:t>목</a:t>
                      </a:r>
                      <a:r>
                        <a:rPr lang="en-US" altLang="ko-KR" sz="24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2400" b="1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b="1" dirty="0" err="1" smtClean="0">
                          <a:solidFill>
                            <a:schemeClr val="tx1"/>
                          </a:solidFill>
                        </a:rPr>
                        <a:t>용산면</a:t>
                      </a:r>
                      <a:endParaRPr lang="ko-KR" altLang="en-US" sz="2400" b="1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2400" b="1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400" b="1" dirty="0" smtClean="0">
                          <a:solidFill>
                            <a:schemeClr val="tx1"/>
                          </a:solidFill>
                        </a:rPr>
                        <a:t>2. 12.(</a:t>
                      </a:r>
                      <a:r>
                        <a:rPr lang="ko-KR" altLang="en-US" sz="2400" b="1" dirty="0" smtClean="0">
                          <a:solidFill>
                            <a:schemeClr val="tx1"/>
                          </a:solidFill>
                        </a:rPr>
                        <a:t>수</a:t>
                      </a:r>
                      <a:r>
                        <a:rPr lang="en-US" altLang="ko-KR" sz="24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2400" b="1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b="1" dirty="0" err="1" smtClean="0">
                          <a:solidFill>
                            <a:schemeClr val="tx1"/>
                          </a:solidFill>
                        </a:rPr>
                        <a:t>학산면</a:t>
                      </a:r>
                      <a:endParaRPr lang="ko-KR" altLang="en-US" sz="2400" b="1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2400" b="1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2400" b="1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2400" b="1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1288" y="307468"/>
            <a:ext cx="8572500" cy="2714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동계근로학생 간담회</a:t>
            </a:r>
          </a:p>
          <a:p>
            <a:pPr marL="914400" lvl="1" indent="-457200">
              <a:lnSpc>
                <a:spcPct val="112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2.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17:00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2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장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2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인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2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근로소감 청취 및 군정 홍보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2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※ </a:t>
            </a:r>
            <a:r>
              <a:rPr lang="ko-KR" altLang="en-US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인사말씀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41839" y="3857628"/>
            <a:ext cx="8645003" cy="2653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13-3. </a:t>
            </a:r>
            <a:r>
              <a:rPr lang="ko-KR" altLang="en-US" sz="2800" b="1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충북시장</a:t>
            </a:r>
            <a:r>
              <a:rPr lang="en-US" altLang="ko-KR" sz="2800" b="1" dirty="0" smtClean="0">
                <a:solidFill>
                  <a:srgbClr val="0000FF"/>
                </a:solidFill>
                <a:latin typeface="Arial" charset="0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spc="-3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군수구청장협의회장기 탁구대회 참가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2. 14.(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10:00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청주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올림픽기념 국민생활관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ko-KR" altLang="en-US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참석인원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8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단체전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ko-KR" altLang="en-US" sz="2100" b="1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주      최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충북시장</a:t>
            </a:r>
            <a:r>
              <a:rPr lang="en-US" altLang="ko-KR" sz="2400" b="1" dirty="0">
                <a:solidFill>
                  <a:srgbClr val="000000"/>
                </a:solidFill>
                <a:latin typeface="Arial" charset="0"/>
                <a:ea typeface="HY헤드라인M" pitchFamily="18" charset="-127"/>
              </a:rPr>
              <a:t>·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군수</a:t>
            </a:r>
            <a:r>
              <a:rPr lang="en-US" altLang="ko-KR" sz="2400" b="1" dirty="0">
                <a:solidFill>
                  <a:srgbClr val="000000"/>
                </a:solidFill>
                <a:latin typeface="Arial" charset="0"/>
                <a:ea typeface="HY헤드라인M" pitchFamily="18" charset="-127"/>
              </a:rPr>
              <a:t>·</a:t>
            </a:r>
            <a:r>
              <a:rPr lang="ko-KR" altLang="en-US" sz="2400" b="1" dirty="0">
                <a:solidFill>
                  <a:srgbClr val="000000"/>
                </a:solidFill>
                <a:latin typeface="Arial" charset="0"/>
                <a:ea typeface="HY헤드라인M" pitchFamily="18" charset="-127"/>
              </a:rPr>
              <a:t>구청장협의회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ChangeArrowheads="1"/>
          </p:cNvSpPr>
          <p:nvPr/>
        </p:nvSpPr>
        <p:spPr bwMode="auto">
          <a:xfrm>
            <a:off x="0" y="3714750"/>
            <a:ext cx="9144000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   </a:t>
            </a:r>
            <a:endParaRPr lang="en-US" altLang="ko-KR" sz="2200" b="1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400" b="1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000" b="1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  </a:t>
            </a:r>
            <a:endParaRPr lang="ko-KR" altLang="en-US" sz="2400" b="1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50911" y="315545"/>
            <a:ext cx="7635799" cy="2684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13-4. 2014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도지사 도정설명회</a:t>
            </a:r>
          </a:p>
          <a:p>
            <a:pPr marL="914400" lvl="1" indent="-457200">
              <a:lnSpc>
                <a:spcPct val="12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2. 24.(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</a:t>
            </a:r>
          </a:p>
          <a:p>
            <a:pPr marL="914400" lvl="1" indent="-457200">
              <a:lnSpc>
                <a:spcPct val="12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군청 대회의실</a:t>
            </a:r>
            <a:endParaRPr lang="en-US" altLang="ko-KR" sz="20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도정 설명회 및 주민과의 대화 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5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현장방문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와인연구소 준공식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2875" y="3510377"/>
            <a:ext cx="8643967" cy="2947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13-5. 2014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수시 명예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퇴임식</a:t>
            </a:r>
          </a:p>
          <a:p>
            <a:pPr marL="914400" lvl="1" indent="-457200">
              <a:lnSpc>
                <a:spcPct val="12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11:00</a:t>
            </a:r>
          </a:p>
          <a:p>
            <a:pPr marL="914400" lvl="1" indent="-457200">
              <a:lnSpc>
                <a:spcPct val="12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대  상 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정성식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정환웅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김문근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정기연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참석인원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퇴직자 및 가족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군수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부군수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실과소장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등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>
              <a:lnSpc>
                <a:spcPct val="125000"/>
              </a:lnSpc>
              <a:defRPr/>
            </a:pPr>
            <a:r>
              <a:rPr lang="en-US" altLang="ko-KR" sz="22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   </a:t>
            </a:r>
            <a:r>
              <a:rPr lang="en-US" altLang="ko-KR" sz="2400" b="1" spc="-150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400" b="1" spc="-150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400" b="1" spc="-150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pc="-150" dirty="0" err="1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공로패</a:t>
            </a:r>
            <a:r>
              <a:rPr lang="en-US" altLang="ko-KR" sz="2400" b="1" spc="-150" dirty="0" smtClean="0">
                <a:solidFill>
                  <a:srgbClr val="05AB0D"/>
                </a:solidFill>
                <a:latin typeface="Times New Roman" pitchFamily="18" charset="0"/>
              </a:rPr>
              <a:t> </a:t>
            </a:r>
            <a:r>
              <a:rPr lang="en-US" altLang="ko-KR" sz="2400" b="1" spc="-150" dirty="0">
                <a:solidFill>
                  <a:srgbClr val="05AB0D"/>
                </a:solidFill>
                <a:latin typeface="Times New Roman" pitchFamily="18" charset="0"/>
              </a:rPr>
              <a:t>·</a:t>
            </a:r>
            <a:r>
              <a:rPr lang="ko-KR" altLang="en-US" sz="2400" b="1" spc="-150" dirty="0" err="1">
                <a:solidFill>
                  <a:srgbClr val="05AB0D"/>
                </a:solidFill>
                <a:latin typeface="Times New Roman" pitchFamily="18" charset="0"/>
              </a:rPr>
              <a:t>임용장</a:t>
            </a:r>
            <a:r>
              <a:rPr lang="ko-KR" altLang="en-US" sz="2400" b="1" spc="-150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수여</a:t>
            </a:r>
            <a:r>
              <a:rPr lang="en-US" altLang="ko-KR" sz="2400" b="1" spc="-150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기념메달 전달 등</a:t>
            </a:r>
            <a:endParaRPr lang="en-US" altLang="ko-KR" sz="2200" b="1" spc="-150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ChangeArrowheads="1"/>
          </p:cNvSpPr>
          <p:nvPr/>
        </p:nvSpPr>
        <p:spPr bwMode="auto">
          <a:xfrm>
            <a:off x="0" y="3714750"/>
            <a:ext cx="9144000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   </a:t>
            </a:r>
            <a:endParaRPr lang="en-US" altLang="ko-KR" sz="2200" b="1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400" b="1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000" b="1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  </a:t>
            </a:r>
            <a:endParaRPr lang="ko-KR" altLang="en-US" sz="2400" b="1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42875" y="418665"/>
            <a:ext cx="8429653" cy="2438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13-6. 2014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관리자 역량 강화 교육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2. 11.(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∼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2. 25.(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총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충청북도 자치연수원 대강당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46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(4</a:t>
            </a:r>
            <a:r>
              <a:rPr lang="en-US" altLang="ko-KR" sz="2400" b="1" dirty="0" smtClean="0">
                <a:solidFill>
                  <a:srgbClr val="000000"/>
                </a:solidFill>
                <a:ea typeface="HY헤드라인M" pitchFamily="18" charset="-127"/>
              </a:rPr>
              <a:t>·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급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35,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부읍</a:t>
            </a:r>
            <a:r>
              <a:rPr lang="en-US" altLang="ko-KR" sz="2400" b="1" dirty="0" smtClean="0">
                <a:solidFill>
                  <a:srgbClr val="000000"/>
                </a:solidFill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면장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11)</a:t>
            </a:r>
          </a:p>
          <a:p>
            <a:pPr marL="914400" lvl="1" indent="-457200">
              <a:lnSpc>
                <a:spcPct val="12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특강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및 도정 주요시책 공유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42875" y="3081748"/>
            <a:ext cx="8001025" cy="3419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13-7.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95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주년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ea typeface="HY헤드라인M" pitchFamily="18" charset="-127"/>
              </a:rPr>
              <a:t>·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절 기념행사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관내행사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- 3. 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매곡초등학교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앞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숭모비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추앙제례 및 기념식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관외행사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- 3. 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청주 예술의 전당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참석대상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광복회원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기념식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2875" y="418665"/>
            <a:ext cx="8572529" cy="2653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13-8.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공무용 인영 일제조사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</a:t>
            </a:r>
            <a:r>
              <a:rPr lang="ko-KR" altLang="en-US" sz="12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준 </a:t>
            </a:r>
            <a:r>
              <a:rPr lang="ko-KR" altLang="en-US" sz="12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2014. 2. 1.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조사기간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2. 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2. 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실과소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읍</a:t>
            </a:r>
            <a:r>
              <a:rPr lang="en-US" altLang="ko-KR" sz="2400" b="1" dirty="0" smtClean="0">
                <a:solidFill>
                  <a:srgbClr val="000000"/>
                </a:solidFill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기준일 현재 사용중인 공인 일제조사 및 정리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2875" y="3530255"/>
            <a:ext cx="8143901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13-9.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과거사 기록물 조사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2. 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2. 24.(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실과소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읍</a:t>
            </a:r>
            <a:r>
              <a:rPr lang="en-US" altLang="ko-KR" sz="2400" b="1" dirty="0" smtClean="0">
                <a:solidFill>
                  <a:srgbClr val="000000"/>
                </a:solidFill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면 보유 기록물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일제강점기 피해기록 등 과거사와 관련된 기록물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정부수립 후 정치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경제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문화와 관련된 기록물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※ 2000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이후 생산기록물은 조사 제외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12713" y="406267"/>
            <a:ext cx="8888412" cy="3443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13-10.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24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영동새마을금고 정기총회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1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2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8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14:00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난계국악당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500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여명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4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장학금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좀도리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성금 전달 및 독거노인 소화기 증정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4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주요업무 보고 및 예산</a:t>
            </a:r>
            <a:r>
              <a:rPr lang="en-US" altLang="ko-KR" sz="2400" b="1" spc="-150" dirty="0">
                <a:latin typeface="맑은 고딕"/>
                <a:ea typeface="맑은 고딕"/>
              </a:rPr>
              <a:t>·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결산 의결</a:t>
            </a:r>
            <a:endParaRPr lang="en-US" altLang="ko-KR" sz="20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42844" y="4244583"/>
            <a:ext cx="7500937" cy="231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2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13-11.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웹진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2014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월호 발행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8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발  행 일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2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17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48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수신인원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12,684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웹진 수신동의자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48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주요내용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군정 주요소식 및 관광지 정보 제공</a:t>
            </a:r>
            <a:endParaRPr lang="ko-KR" altLang="en-US" sz="24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49225" y="347227"/>
            <a:ext cx="8280400" cy="329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13-12.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보조사업통합관리시스템 운영자교육</a:t>
            </a:r>
            <a:endParaRPr lang="ko-KR" altLang="en-US" sz="27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5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2.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25(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∼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2.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26(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5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60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여명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보조금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업무담당자 및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보조사업자)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5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군청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전산교육장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5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pc="-31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보조금 업무담당자 및 보조사업자 시스템 운영교육</a:t>
            </a:r>
            <a:endParaRPr lang="en-US" altLang="ko-KR" sz="2400" b="1" spc="-31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5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교육기관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㈜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휴메인시스템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  <a:endParaRPr lang="en-US" altLang="ko-KR" sz="22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ChangeArrowheads="1"/>
          </p:cNvSpPr>
          <p:nvPr/>
        </p:nvSpPr>
        <p:spPr bwMode="auto">
          <a:xfrm>
            <a:off x="0" y="3714750"/>
            <a:ext cx="9144000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>
              <a:solidFill>
                <a:srgbClr val="FFFFFF"/>
              </a:solidFill>
              <a:latin typeface="굴림" charset="-127"/>
              <a:ea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   </a:t>
            </a:r>
            <a:endParaRPr lang="en-US" altLang="ko-KR" sz="2200" b="1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400" b="1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000" b="1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  </a:t>
            </a:r>
            <a:endParaRPr lang="ko-KR" altLang="en-US" sz="2400" b="1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33350" y="419100"/>
            <a:ext cx="8867775" cy="593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13-13.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회의 및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교육</a:t>
            </a:r>
            <a:endParaRPr lang="en-US" altLang="ko-KR" sz="7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5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상설주민정보화교육</a:t>
            </a:r>
            <a:endParaRPr lang="en-US" altLang="ko-KR" sz="24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5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장소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2. 3.(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~ 2. 21.(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)/ </a:t>
            </a:r>
            <a:r>
              <a:rPr lang="ko-KR" altLang="en-US" sz="2400" b="1" spc="-150" dirty="0" err="1">
                <a:latin typeface="HY헤드라인M" pitchFamily="18" charset="-127"/>
                <a:ea typeface="HY헤드라인M" pitchFamily="18" charset="-127"/>
              </a:rPr>
              <a:t>읍사무소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주민정보화 교육장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5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인원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90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엑셀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2007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과정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교육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5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7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5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공무원정보화교육</a:t>
            </a:r>
            <a:endParaRPr lang="en-US" altLang="ko-KR" sz="24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5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2. 10.(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2. 21.(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군청 전산교육장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5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/SNS(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트위터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&amp;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블로그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과정 교육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5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7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5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11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기 중견간부 양성과정 교육 입교</a:t>
            </a:r>
            <a:endParaRPr lang="en-US" altLang="ko-KR" sz="24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5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2. 10.(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09:30/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충청북도 자치연수원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5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7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5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기 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급 승진리더과정 교육 입교</a:t>
            </a:r>
            <a:endParaRPr lang="en-US" altLang="ko-KR" sz="24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5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2. 17.(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09:00/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지방행정연수원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69986</TotalTime>
  <Words>948</Words>
  <Application>Microsoft Office PowerPoint</Application>
  <PresentationFormat>화면 슬라이드 쇼(4:3)</PresentationFormat>
  <Paragraphs>171</Paragraphs>
  <Slides>10</Slides>
  <Notes>6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1" baseType="lpstr">
      <vt:lpstr>6_Office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subject/>
  <cp:lastModifiedBy>owner</cp:lastModifiedBy>
  <cp:revision>11196</cp:revision>
  <dcterms:modified xsi:type="dcterms:W3CDTF">2014-02-03T02:59:33Z</dcterms:modified>
</cp:coreProperties>
</file>