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9"/>
  </p:notesMasterIdLst>
  <p:handoutMasterIdLst>
    <p:handoutMasterId r:id="rId10"/>
  </p:handoutMasterIdLst>
  <p:sldIdLst>
    <p:sldId id="5879" r:id="rId2"/>
    <p:sldId id="5934" r:id="rId3"/>
    <p:sldId id="5936" r:id="rId4"/>
    <p:sldId id="5938" r:id="rId5"/>
    <p:sldId id="5941" r:id="rId6"/>
    <p:sldId id="5939" r:id="rId7"/>
    <p:sldId id="5940" r:id="rId8"/>
  </p:sldIdLst>
  <p:sldSz cx="9144000" cy="6858000" type="screen4x3"/>
  <p:notesSz cx="9939338" cy="68072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36"/>
    <a:srgbClr val="D0D8E8"/>
    <a:srgbClr val="05AB0D"/>
    <a:srgbClr val="0000CC"/>
    <a:srgbClr val="0000FF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9679" autoAdjust="0"/>
  </p:normalViewPr>
  <p:slideViewPr>
    <p:cSldViewPr>
      <p:cViewPr>
        <p:scale>
          <a:sx n="100" d="100"/>
          <a:sy n="100" d="100"/>
        </p:scale>
        <p:origin x="-1968" y="-34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2143"/>
        <p:guide pos="3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1598" y="1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494954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1598" y="1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5013" y="511175"/>
            <a:ext cx="3405187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858" y="3233447"/>
            <a:ext cx="7291629" cy="306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316849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6950" y="3233447"/>
            <a:ext cx="7945442" cy="3062751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2019-04-12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2019-04-12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2019-04-12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2019-04-12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2019-04-12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2019-04-12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2019-04-12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2019-04-12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2019-04-12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2019-04-12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2019-04-12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중요폴더\Desktop\3.1 100주년 기념행사 (5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144000" cy="6857999"/>
          </a:xfrm>
          <a:prstGeom prst="rect">
            <a:avLst/>
          </a:prstGeom>
          <a:noFill/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8" name="표 7"/>
          <p:cNvGraphicFramePr>
            <a:graphicFrameLocks noGrp="1"/>
          </p:cNvGraphicFramePr>
          <p:nvPr/>
        </p:nvGraphicFramePr>
        <p:xfrm>
          <a:off x="107504" y="116632"/>
          <a:ext cx="3108594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08594"/>
              </a:tblGrid>
              <a:tr h="14401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행 정 과</a:t>
                      </a:r>
                      <a:endParaRPr lang="ko-KR" altLang="en-US" sz="32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2204864"/>
            <a:ext cx="9144000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14-2.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찾아가는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이동군수실 운영 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40000"/>
              </a:lnSpc>
              <a:defRPr/>
            </a:pPr>
            <a:endParaRPr lang="en-US" altLang="ko-KR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40000"/>
              </a:lnSpc>
              <a:defRPr/>
            </a:pP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</a:p>
          <a:p>
            <a:pPr marL="914400" lvl="1" indent="-457200">
              <a:lnSpc>
                <a:spcPct val="14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   </a:t>
            </a:r>
          </a:p>
        </p:txBody>
      </p:sp>
      <p:graphicFrame>
        <p:nvGraphicFramePr>
          <p:cNvPr id="3" name="표 2"/>
          <p:cNvGraphicFramePr>
            <a:graphicFrameLocks noGrp="1"/>
          </p:cNvGraphicFramePr>
          <p:nvPr/>
        </p:nvGraphicFramePr>
        <p:xfrm>
          <a:off x="251520" y="2996952"/>
          <a:ext cx="8640960" cy="13681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360"/>
                <a:gridCol w="2232248"/>
                <a:gridCol w="3168352"/>
              </a:tblGrid>
              <a:tr h="45605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aseline="0" dirty="0" smtClean="0">
                          <a:latin typeface="+mj-lt"/>
                          <a:ea typeface="맑은 고딕" pitchFamily="50" charset="-127"/>
                        </a:rPr>
                        <a:t>일    시</a:t>
                      </a:r>
                      <a:endParaRPr lang="ko-KR" altLang="en-US" sz="1600" baseline="0" dirty="0">
                        <a:latin typeface="+mj-lt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aseline="0" dirty="0" smtClean="0">
                          <a:latin typeface="+mj-lt"/>
                          <a:ea typeface="맑은 고딕" pitchFamily="50" charset="-127"/>
                        </a:rPr>
                        <a:t>읍 </a:t>
                      </a:r>
                      <a:r>
                        <a:rPr lang="en-US" altLang="ko-KR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맑은 고딕" pitchFamily="50" charset="-127"/>
                          <a:cs typeface="+mn-cs"/>
                        </a:rPr>
                        <a:t>·</a:t>
                      </a:r>
                      <a:r>
                        <a:rPr lang="ko-KR" altLang="en-US" sz="1600" baseline="0" dirty="0" smtClean="0">
                          <a:latin typeface="+mj-lt"/>
                          <a:ea typeface="맑은 고딕" pitchFamily="50" charset="-127"/>
                        </a:rPr>
                        <a:t> 면</a:t>
                      </a:r>
                      <a:endParaRPr lang="ko-KR" altLang="en-US" sz="1600" baseline="0" dirty="0">
                        <a:latin typeface="+mj-lt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aseline="0" dirty="0" smtClean="0">
                          <a:latin typeface="+mj-lt"/>
                          <a:ea typeface="맑은 고딕" pitchFamily="50" charset="-127"/>
                        </a:rPr>
                        <a:t>비   고</a:t>
                      </a:r>
                      <a:endParaRPr lang="ko-KR" altLang="en-US" sz="1600" baseline="0" dirty="0">
                        <a:latin typeface="+mj-lt"/>
                        <a:ea typeface="맑은 고딕" pitchFamily="50" charset="-127"/>
                      </a:endParaRPr>
                    </a:p>
                  </a:txBody>
                  <a:tcPr anchor="ctr"/>
                </a:tc>
              </a:tr>
              <a:tr h="45605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spc="100" baseline="0" dirty="0" smtClean="0">
                          <a:latin typeface="+mj-lt"/>
                          <a:ea typeface="맑은 고딕" pitchFamily="50" charset="-127"/>
                        </a:rPr>
                        <a:t>4. 17.(</a:t>
                      </a:r>
                      <a:r>
                        <a:rPr lang="ko-KR" altLang="en-US" sz="1600" b="1" spc="100" baseline="0" dirty="0" smtClean="0">
                          <a:latin typeface="+mj-lt"/>
                          <a:ea typeface="맑은 고딕" pitchFamily="50" charset="-127"/>
                        </a:rPr>
                        <a:t>수</a:t>
                      </a:r>
                      <a:r>
                        <a:rPr lang="en-US" altLang="ko-KR" sz="1600" b="1" spc="100" baseline="0" dirty="0" smtClean="0">
                          <a:latin typeface="+mj-lt"/>
                          <a:ea typeface="맑은 고딕" pitchFamily="50" charset="-127"/>
                        </a:rPr>
                        <a:t>) 10:30</a:t>
                      </a:r>
                      <a:endParaRPr lang="ko-KR" altLang="en-US" sz="1600" b="1" spc="100" baseline="0" dirty="0">
                        <a:latin typeface="+mj-lt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baseline="0" dirty="0" err="1" smtClean="0">
                          <a:latin typeface="+mj-lt"/>
                          <a:ea typeface="맑은 고딕" pitchFamily="50" charset="-127"/>
                        </a:rPr>
                        <a:t>양강면</a:t>
                      </a:r>
                      <a:endParaRPr lang="ko-KR" altLang="en-US" sz="1600" b="1" baseline="0" dirty="0">
                        <a:latin typeface="+mj-lt"/>
                        <a:ea typeface="맑은 고딕" pitchFamily="50" charset="-127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l" latinLnBrk="1">
                        <a:lnSpc>
                          <a:spcPct val="150000"/>
                        </a:lnSpc>
                      </a:pPr>
                      <a:r>
                        <a:rPr lang="en-US" altLang="ko-KR" sz="1600" b="1" baseline="0" dirty="0" smtClean="0">
                          <a:latin typeface="+mj-lt"/>
                          <a:ea typeface="맑은 고딕" pitchFamily="50" charset="-127"/>
                        </a:rPr>
                        <a:t>- </a:t>
                      </a:r>
                      <a:r>
                        <a:rPr lang="ko-KR" altLang="en-US" sz="1600" b="1" baseline="0" dirty="0" smtClean="0">
                          <a:latin typeface="+mj-lt"/>
                          <a:ea typeface="맑은 고딕" pitchFamily="50" charset="-127"/>
                        </a:rPr>
                        <a:t>직원격려 및 훈시</a:t>
                      </a:r>
                      <a:endParaRPr lang="en-US" altLang="ko-KR" sz="1600" b="1" baseline="0" dirty="0" smtClean="0">
                        <a:latin typeface="+mj-lt"/>
                        <a:ea typeface="맑은 고딕" pitchFamily="50" charset="-127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1600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맑은 고딕" pitchFamily="50" charset="-127"/>
                          <a:cs typeface="+mn-cs"/>
                        </a:rPr>
                        <a:t> 간담회 및 현장방문 등</a:t>
                      </a:r>
                      <a:endParaRPr lang="en-US" altLang="ko-KR" sz="1600" b="1" kern="1200" baseline="0" dirty="0" smtClean="0">
                        <a:solidFill>
                          <a:schemeClr val="dk1"/>
                        </a:solidFill>
                        <a:latin typeface="+mj-lt"/>
                        <a:ea typeface="맑은 고딕" pitchFamily="50" charset="-127"/>
                        <a:cs typeface="+mn-cs"/>
                      </a:endParaRPr>
                    </a:p>
                  </a:txBody>
                  <a:tcPr anchor="ctr"/>
                </a:tc>
              </a:tr>
              <a:tr h="45605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spc="100" baseline="0" dirty="0" smtClean="0">
                          <a:latin typeface="+mj-lt"/>
                          <a:ea typeface="맑은 고딕" pitchFamily="50" charset="-127"/>
                        </a:rPr>
                        <a:t>4. 24.(</a:t>
                      </a:r>
                      <a:r>
                        <a:rPr lang="ko-KR" altLang="en-US" sz="1600" b="1" spc="100" baseline="0" dirty="0" smtClean="0">
                          <a:latin typeface="+mj-lt"/>
                          <a:ea typeface="맑은 고딕" pitchFamily="50" charset="-127"/>
                        </a:rPr>
                        <a:t>수</a:t>
                      </a:r>
                      <a:r>
                        <a:rPr lang="en-US" altLang="ko-KR" sz="1600" b="1" spc="100" baseline="0" dirty="0" smtClean="0">
                          <a:latin typeface="+mj-lt"/>
                          <a:ea typeface="맑은 고딕" pitchFamily="50" charset="-127"/>
                        </a:rPr>
                        <a:t>) 10:30</a:t>
                      </a:r>
                      <a:endParaRPr lang="ko-KR" altLang="en-US" sz="1600" b="1" spc="100" baseline="0" dirty="0">
                        <a:latin typeface="+mj-lt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baseline="0" dirty="0" err="1" smtClean="0">
                          <a:latin typeface="+mj-lt"/>
                          <a:ea typeface="맑은 고딕" pitchFamily="50" charset="-127"/>
                        </a:rPr>
                        <a:t>학산면</a:t>
                      </a:r>
                      <a:endParaRPr lang="ko-KR" altLang="en-US" sz="1600" b="1" baseline="0" dirty="0">
                        <a:latin typeface="+mj-lt"/>
                        <a:ea typeface="맑은 고딕" pitchFamily="50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4509120"/>
            <a:ext cx="9144000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14-3.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일일명예군수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운영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4. 24. (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10:30 / 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정헌일 행정동우회장</a:t>
            </a:r>
            <a:endParaRPr lang="en-US" altLang="ko-KR" sz="2400" b="1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주요시책 청취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시설 및 주요사업장 방문 등</a:t>
            </a:r>
          </a:p>
          <a:p>
            <a:pPr>
              <a:lnSpc>
                <a:spcPct val="140000"/>
              </a:lnSpc>
              <a:defRPr/>
            </a:pPr>
            <a:endParaRPr lang="en-US" altLang="ko-KR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40000"/>
              </a:lnSpc>
              <a:defRPr/>
            </a:pP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</a:p>
          <a:p>
            <a:pPr marL="914400" lvl="1" indent="-457200">
              <a:lnSpc>
                <a:spcPct val="14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   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476672"/>
            <a:ext cx="9144000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14-1.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이시종 도지사님 방문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4. 15. (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15:00 / 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대회의실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도정설명회 및 간담회 등</a:t>
            </a:r>
            <a:endParaRPr lang="en-US" altLang="ko-KR" sz="2400" b="1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※ </a:t>
            </a:r>
            <a:r>
              <a:rPr lang="ko-KR" altLang="en-US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 하실  일 </a:t>
            </a: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환영사</a:t>
            </a:r>
            <a:endParaRPr lang="en-US" altLang="ko-KR" sz="20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>
              <a:lnSpc>
                <a:spcPct val="140000"/>
              </a:lnSpc>
              <a:defRPr/>
            </a:pPr>
            <a:endParaRPr lang="en-US" altLang="ko-KR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40000"/>
              </a:lnSpc>
              <a:defRPr/>
            </a:pP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</a:p>
          <a:p>
            <a:pPr marL="914400" lvl="1" indent="-457200">
              <a:lnSpc>
                <a:spcPct val="14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 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404664"/>
            <a:ext cx="9144000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14-4. 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확대간부 회의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4. 25. (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17:00 </a:t>
            </a:r>
            <a:r>
              <a:rPr lang="en-US" altLang="ko-KR" sz="20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상황실 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※ </a:t>
            </a:r>
            <a:r>
              <a:rPr lang="ko-KR" altLang="en-US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 하실  일 </a:t>
            </a: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회의주재</a:t>
            </a: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     </a:t>
            </a: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2276872"/>
            <a:ext cx="9144000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14-5.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군청 직장민방위대 비상소집 훈련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4. 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07:00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30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민방위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년차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~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민방위대원 임무 숙지 및 재난대비 교육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4221088"/>
            <a:ext cx="9144000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14-6.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공무원단체보험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계약 체결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2019. 4. 22. ~ 2020. 4. 21. (1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898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운동경기부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공중방역수의사 제외 군 산하 전 직원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보험종류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생명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특정질병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입원의료비 보장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3359224"/>
            <a:ext cx="9144000" cy="1509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14-9. 2019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시드니 한민족 축제 참가 연계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국제교류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4. 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4. 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호주 시드니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군수님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시드니 한민족 축제 참가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시드니 한인회와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MOU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체결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B036"/>
                </a:solidFill>
                <a:latin typeface="HY헤드라인M"/>
                <a:ea typeface="HY헤드라인M"/>
              </a:rPr>
              <a:t>   </a:t>
            </a:r>
            <a:endParaRPr lang="en-US" sz="2400" dirty="0" smtClean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476672"/>
            <a:ext cx="9144000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14-7. 2019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영동군민대상 수상자 선정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 부문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산업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문화체육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선행봉사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특별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이내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시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군민의 날  행사 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5. 26.(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2132856"/>
            <a:ext cx="9144000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14-8.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영동금요회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선진지 견학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4. 23.(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단양군 일원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금요회원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085184"/>
            <a:ext cx="9144000" cy="1509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14-10.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소통으로 함께 만들어가는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통통통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간담회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4. 25.(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15:00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와인터널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이벤트홀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/ 80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적십자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</a:t>
            </a:r>
            <a:r>
              <a:rPr lang="en-US" sz="2400" b="1" dirty="0" smtClean="0"/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영동중앙</a:t>
            </a:r>
            <a:r>
              <a:rPr lang="en-US" sz="2400" b="1" dirty="0" smtClean="0"/>
              <a:t>·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난계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로타리클럽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-1689" y="260648"/>
            <a:ext cx="9145689" cy="111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0" marR="0" lvl="0" indent="0" algn="just" defTabSz="914400" rtl="0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  <a:sym typeface="Symbol" pitchFamily="18" charset="2"/>
              </a:rPr>
              <a:t> 14-11. </a:t>
            </a:r>
            <a:r>
              <a:rPr kumimoji="1" lang="ko-K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  <a:sym typeface="Symbol" pitchFamily="18" charset="2"/>
              </a:rPr>
              <a:t>영동군 홈페이지 통합개편 </a:t>
            </a:r>
            <a:r>
              <a:rPr kumimoji="1" lang="ko-KR" altLang="en-US" sz="2800" b="1" i="0" u="none" strike="noStrike" kern="1200" cap="none" spc="-15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  <a:sym typeface="Symbol" pitchFamily="18" charset="2"/>
              </a:rPr>
              <a:t>사업 </a:t>
            </a:r>
            <a:r>
              <a:rPr kumimoji="1" lang="ko-KR" altLang="en-US" sz="2800" b="1" i="0" u="none" strike="noStrike" kern="1200" cap="none" spc="-15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  <a:sym typeface="Symbol" pitchFamily="18" charset="2"/>
              </a:rPr>
              <a:t>제안서 </a:t>
            </a:r>
            <a:r>
              <a:rPr kumimoji="1" lang="ko-KR" altLang="en-US" sz="2800" b="1" i="0" u="none" strike="noStrike" kern="1200" cap="none" spc="-15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  <a:sym typeface="Symbol" pitchFamily="18" charset="2"/>
              </a:rPr>
              <a:t>평가</a:t>
            </a:r>
            <a:endParaRPr kumimoji="1" lang="en-US" altLang="ko-KR" sz="2800" b="1" i="0" u="none" strike="noStrike" kern="1200" cap="none" spc="-15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n-cs"/>
              <a:sym typeface="Symbol" pitchFamily="18" charset="2"/>
            </a:endParaRPr>
          </a:p>
          <a:p>
            <a:pPr marL="457200" marR="0" lvl="1" indent="0" algn="just" defTabSz="914400" rtl="0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1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 </a:t>
            </a:r>
            <a:r>
              <a:rPr kumimoji="1" lang="en-US" altLang="ko-K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4. 5. (</a:t>
            </a:r>
            <a:r>
              <a:rPr kumimoji="1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목</a:t>
            </a:r>
            <a:r>
              <a:rPr kumimoji="1" lang="en-US" altLang="ko-K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) 14:00 / </a:t>
            </a:r>
            <a:r>
              <a:rPr kumimoji="1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군</a:t>
            </a:r>
            <a:r>
              <a:rPr kumimoji="1" lang="ko-KR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청 </a:t>
            </a:r>
            <a:r>
              <a:rPr kumimoji="1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상황실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/ </a:t>
            </a:r>
            <a:r>
              <a:rPr kumimoji="1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제안서 </a:t>
            </a:r>
            <a:r>
              <a:rPr kumimoji="1" lang="en-US" altLang="ko-K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PPT </a:t>
            </a:r>
            <a:r>
              <a:rPr kumimoji="1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발표 및 심사</a:t>
            </a:r>
            <a:endParaRPr kumimoji="1" lang="en-US" altLang="ko-KR" sz="24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Y헤드라인M" panose="02030600000101010101" pitchFamily="18" charset="-127"/>
              <a:ea typeface="HY헤드라인M" panose="02030600000101010101" pitchFamily="18" charset="-127"/>
              <a:cs typeface="+mn-cs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1368152"/>
            <a:ext cx="9144000" cy="5301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14-12.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및 사회단체 회의 및 행사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251520" y="2087682"/>
          <a:ext cx="8640959" cy="43656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304"/>
                <a:gridCol w="1909446"/>
                <a:gridCol w="1728192"/>
                <a:gridCol w="864096"/>
                <a:gridCol w="1402921"/>
              </a:tblGrid>
              <a:tr h="38656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행  사  명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일    시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장    소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인  원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비    고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555858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baseline="0" dirty="0" err="1" smtClean="0">
                          <a:latin typeface="+mn-ea"/>
                          <a:ea typeface="+mn-ea"/>
                        </a:rPr>
                        <a:t>바르게살기</a:t>
                      </a:r>
                      <a:r>
                        <a:rPr lang="ko-KR" altLang="en-US" sz="1400" b="1" baseline="0" dirty="0" smtClean="0">
                          <a:latin typeface="+mn-ea"/>
                          <a:ea typeface="+mn-ea"/>
                        </a:rPr>
                        <a:t> </a:t>
                      </a:r>
                      <a:endParaRPr lang="en-US" altLang="ko-KR" sz="1400" b="1" baseline="0" dirty="0" smtClean="0">
                        <a:latin typeface="+mn-ea"/>
                        <a:ea typeface="+mn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baseline="0" dirty="0" smtClean="0">
                          <a:latin typeface="+mn-ea"/>
                          <a:ea typeface="+mn-ea"/>
                        </a:rPr>
                        <a:t>숲 가꾸기 등반 행사</a:t>
                      </a:r>
                      <a:endParaRPr lang="ko-KR" altLang="en-US" sz="1400" b="1" baseline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dirty="0" smtClean="0">
                          <a:latin typeface="+mn-ea"/>
                          <a:ea typeface="+mn-ea"/>
                        </a:rPr>
                        <a:t>4.</a:t>
                      </a:r>
                      <a:r>
                        <a:rPr lang="en-US" altLang="ko-KR" sz="1400" b="1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1400" b="1" dirty="0" smtClean="0">
                          <a:latin typeface="+mn-ea"/>
                          <a:ea typeface="+mn-ea"/>
                        </a:rPr>
                        <a:t>7.(</a:t>
                      </a:r>
                      <a:r>
                        <a:rPr lang="ko-KR" altLang="en-US" sz="1400" b="1" dirty="0" smtClean="0">
                          <a:latin typeface="+mn-ea"/>
                          <a:ea typeface="+mn-ea"/>
                        </a:rPr>
                        <a:t>일</a:t>
                      </a:r>
                      <a:r>
                        <a:rPr lang="en-US" altLang="ko-KR" sz="1400" b="1" dirty="0" smtClean="0">
                          <a:latin typeface="+mn-ea"/>
                          <a:ea typeface="+mn-ea"/>
                        </a:rPr>
                        <a:t>) 10:00 </a:t>
                      </a:r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dirty="0" err="1" smtClean="0">
                          <a:latin typeface="+mn-ea"/>
                          <a:ea typeface="+mn-ea"/>
                        </a:rPr>
                        <a:t>양산면</a:t>
                      </a:r>
                      <a:r>
                        <a:rPr lang="ko-KR" altLang="en-US" sz="1400" b="1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400" b="1" dirty="0" err="1" smtClean="0">
                          <a:latin typeface="+mn-ea"/>
                          <a:ea typeface="+mn-ea"/>
                        </a:rPr>
                        <a:t>천태산</a:t>
                      </a:r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dirty="0" smtClean="0">
                          <a:latin typeface="+mn-ea"/>
                          <a:ea typeface="+mn-ea"/>
                        </a:rPr>
                        <a:t>150</a:t>
                      </a:r>
                      <a:r>
                        <a:rPr lang="ko-KR" altLang="en-US" sz="1400" b="1" dirty="0" smtClean="0">
                          <a:latin typeface="+mn-ea"/>
                          <a:ea typeface="+mn-ea"/>
                        </a:rPr>
                        <a:t>명</a:t>
                      </a:r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dirty="0" smtClean="0">
                          <a:latin typeface="+mn-ea"/>
                          <a:ea typeface="+mn-ea"/>
                        </a:rPr>
                        <a:t>회장 정병진</a:t>
                      </a:r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495572">
                <a:tc rowSpan="2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자원봉사센터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생신상 차려드리기</a:t>
                      </a:r>
                      <a:endParaRPr lang="ko-KR" altLang="en-US" sz="1400" b="1" spc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4. 9.(</a:t>
                      </a:r>
                      <a:r>
                        <a:rPr lang="ko-KR" altLang="en-US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화</a:t>
                      </a: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 12:00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err="1" smtClean="0">
                          <a:latin typeface="+mn-ea"/>
                          <a:ea typeface="+mn-ea"/>
                        </a:rPr>
                        <a:t>추풍령면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400" b="1" spc="0" dirty="0" err="1" smtClean="0">
                          <a:latin typeface="+mn-ea"/>
                          <a:ea typeface="+mn-ea"/>
                        </a:rPr>
                        <a:t>작동리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 마을회관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dirty="0" smtClean="0">
                          <a:latin typeface="+mn-ea"/>
                          <a:ea typeface="+mn-ea"/>
                        </a:rPr>
                        <a:t>50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명</a:t>
                      </a:r>
                      <a:endParaRPr lang="ko-KR" altLang="en-US" sz="1400" b="1" spc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dirty="0" smtClean="0">
                          <a:latin typeface="+mn-ea"/>
                          <a:ea typeface="+mn-ea"/>
                        </a:rPr>
                        <a:t>-</a:t>
                      </a:r>
                    </a:p>
                  </a:txBody>
                  <a:tcPr anchor="ctr"/>
                </a:tc>
              </a:tr>
              <a:tr h="49557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kern="1200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4. 23.(</a:t>
                      </a:r>
                      <a:r>
                        <a:rPr lang="ko-KR" altLang="en-US" sz="1400" b="1" kern="1200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화</a:t>
                      </a:r>
                      <a:r>
                        <a:rPr lang="en-US" altLang="ko-KR" sz="1400" b="1" kern="1200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) 12:00</a:t>
                      </a:r>
                      <a:endParaRPr lang="en-US" altLang="ko-KR" sz="1400" b="1" spc="0" baseline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spc="0" dirty="0" err="1" smtClean="0">
                          <a:latin typeface="+mn-ea"/>
                          <a:ea typeface="+mn-ea"/>
                        </a:rPr>
                        <a:t>양산면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400" b="1" spc="0" dirty="0" err="1" smtClean="0">
                          <a:latin typeface="+mn-ea"/>
                          <a:ea typeface="+mn-ea"/>
                        </a:rPr>
                        <a:t>호탄리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마을화관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kern="1200" spc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50</a:t>
                      </a:r>
                      <a:r>
                        <a:rPr lang="ko-KR" altLang="en-US" sz="1400" b="1" kern="1200" spc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명</a:t>
                      </a:r>
                      <a:endParaRPr lang="ko-KR" altLang="en-US" sz="1400" b="1" spc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spc="0" dirty="0" smtClean="0">
                          <a:latin typeface="+mn-ea"/>
                          <a:ea typeface="+mn-ea"/>
                        </a:rPr>
                        <a:t>-</a:t>
                      </a:r>
                      <a:endParaRPr lang="ko-KR" altLang="en-US" sz="1400" b="1" spc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555857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-170" baseline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영동군 주민자치협의회 정례회의</a:t>
                      </a:r>
                      <a:r>
                        <a:rPr lang="en-US" altLang="ko-KR" sz="1400" b="1" spc="-170" baseline="0" dirty="0" smtClean="0">
                          <a:latin typeface="+mn-ea"/>
                          <a:ea typeface="+mn-ea"/>
                        </a:rPr>
                        <a:t> </a:t>
                      </a:r>
                      <a:endParaRPr lang="ko-KR" altLang="en-US" sz="1400" b="1" baseline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dirty="0" smtClean="0">
                          <a:latin typeface="+mn-ea"/>
                          <a:ea typeface="+mn-ea"/>
                        </a:rPr>
                        <a:t>4.</a:t>
                      </a:r>
                      <a:r>
                        <a:rPr lang="en-US" altLang="ko-KR" sz="1400" b="1" baseline="0" dirty="0" smtClean="0">
                          <a:latin typeface="+mn-ea"/>
                          <a:ea typeface="+mn-ea"/>
                        </a:rPr>
                        <a:t> 10.(</a:t>
                      </a:r>
                      <a:r>
                        <a:rPr lang="ko-KR" altLang="en-US" sz="1400" b="1" baseline="0" dirty="0" smtClean="0">
                          <a:latin typeface="+mn-ea"/>
                          <a:ea typeface="+mn-ea"/>
                        </a:rPr>
                        <a:t>수</a:t>
                      </a:r>
                      <a:r>
                        <a:rPr lang="en-US" altLang="ko-KR" sz="1400" b="1" baseline="0" dirty="0" smtClean="0">
                          <a:latin typeface="+mn-ea"/>
                          <a:ea typeface="+mn-ea"/>
                        </a:rPr>
                        <a:t>) 11:00</a:t>
                      </a:r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dirty="0" smtClean="0">
                          <a:latin typeface="+mn-ea"/>
                          <a:ea typeface="+mn-ea"/>
                        </a:rPr>
                        <a:t>상 황 실</a:t>
                      </a:r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dirty="0" smtClean="0">
                          <a:latin typeface="+mn-ea"/>
                          <a:ea typeface="+mn-ea"/>
                        </a:rPr>
                        <a:t>14</a:t>
                      </a:r>
                      <a:r>
                        <a:rPr lang="ko-KR" altLang="en-US" sz="1400" b="1" dirty="0" smtClean="0">
                          <a:latin typeface="+mn-ea"/>
                          <a:ea typeface="+mn-ea"/>
                        </a:rPr>
                        <a:t>명</a:t>
                      </a:r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 smtClean="0">
                          <a:latin typeface="+mn-ea"/>
                          <a:ea typeface="+mn-ea"/>
                        </a:rPr>
                        <a:t>-</a:t>
                      </a:r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555857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baseline="0" dirty="0" smtClean="0">
                          <a:latin typeface="+mn-ea"/>
                          <a:ea typeface="+mn-ea"/>
                        </a:rPr>
                        <a:t>민주평화통일 자문위원</a:t>
                      </a:r>
                      <a:endParaRPr lang="en-US" altLang="ko-KR" sz="1400" b="1" baseline="0" dirty="0" smtClean="0">
                        <a:latin typeface="+mn-ea"/>
                        <a:ea typeface="+mn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baseline="0" dirty="0" smtClean="0">
                          <a:latin typeface="+mn-ea"/>
                          <a:ea typeface="+mn-ea"/>
                        </a:rPr>
                        <a:t> 평화통일 역량강화연수</a:t>
                      </a:r>
                      <a:endParaRPr lang="ko-KR" altLang="en-US" sz="1400" b="1" baseline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dirty="0" smtClean="0">
                          <a:latin typeface="+mn-ea"/>
                          <a:ea typeface="+mn-ea"/>
                        </a:rPr>
                        <a:t>4. 16.(</a:t>
                      </a:r>
                      <a:r>
                        <a:rPr lang="ko-KR" altLang="en-US" sz="1400" b="1" dirty="0" smtClean="0">
                          <a:latin typeface="+mn-ea"/>
                          <a:ea typeface="+mn-ea"/>
                        </a:rPr>
                        <a:t>화</a:t>
                      </a:r>
                      <a:r>
                        <a:rPr lang="en-US" altLang="ko-KR" sz="1400" b="1" dirty="0" smtClean="0">
                          <a:latin typeface="+mn-ea"/>
                          <a:ea typeface="+mn-ea"/>
                        </a:rPr>
                        <a:t>) ~ 4. 18.(</a:t>
                      </a:r>
                      <a:r>
                        <a:rPr lang="ko-KR" altLang="en-US" sz="1400" b="1" dirty="0" smtClean="0">
                          <a:latin typeface="+mn-ea"/>
                          <a:ea typeface="+mn-ea"/>
                        </a:rPr>
                        <a:t>목</a:t>
                      </a:r>
                      <a:r>
                        <a:rPr lang="en-US" altLang="ko-KR" sz="1400" b="1" dirty="0" smtClean="0">
                          <a:latin typeface="+mn-ea"/>
                          <a:ea typeface="+mn-ea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dirty="0" smtClean="0">
                          <a:latin typeface="+mn-ea"/>
                          <a:ea typeface="+mn-ea"/>
                        </a:rPr>
                        <a:t>제주도 일원</a:t>
                      </a:r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dirty="0" smtClean="0">
                          <a:latin typeface="+mn-ea"/>
                          <a:ea typeface="+mn-ea"/>
                        </a:rPr>
                        <a:t>25</a:t>
                      </a:r>
                      <a:r>
                        <a:rPr lang="ko-KR" altLang="en-US" sz="1400" b="1" dirty="0" smtClean="0">
                          <a:latin typeface="+mn-ea"/>
                          <a:ea typeface="+mn-ea"/>
                        </a:rPr>
                        <a:t>명</a:t>
                      </a:r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dirty="0" smtClean="0">
                          <a:latin typeface="+mn-ea"/>
                          <a:ea typeface="+mn-ea"/>
                        </a:rPr>
                        <a:t>회장 장인학</a:t>
                      </a:r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719345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baseline="0" dirty="0" smtClean="0">
                          <a:latin typeface="+mn-ea"/>
                          <a:ea typeface="+mn-ea"/>
                        </a:rPr>
                        <a:t>2019</a:t>
                      </a:r>
                      <a:r>
                        <a:rPr lang="ko-KR" altLang="en-US" sz="1400" b="1" baseline="0" dirty="0" smtClean="0">
                          <a:latin typeface="+mn-ea"/>
                          <a:ea typeface="+mn-ea"/>
                        </a:rPr>
                        <a:t>년 새마을의 날 </a:t>
                      </a:r>
                      <a:endParaRPr lang="en-US" altLang="ko-KR" sz="1400" b="1" baseline="0" dirty="0" smtClean="0">
                        <a:latin typeface="+mn-ea"/>
                        <a:ea typeface="+mn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baseline="0" dirty="0" smtClean="0">
                          <a:latin typeface="+mn-ea"/>
                          <a:ea typeface="+mn-ea"/>
                        </a:rPr>
                        <a:t>기념행사 및 화합 한마당</a:t>
                      </a:r>
                      <a:endParaRPr lang="en-US" altLang="ko-KR" sz="1400" b="1" baseline="0" dirty="0" smtClean="0">
                        <a:latin typeface="+mn-ea"/>
                        <a:ea typeface="+mn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ko-KR" sz="1200" b="1" spc="-100" baseline="0" dirty="0" smtClean="0">
                          <a:solidFill>
                            <a:srgbClr val="00B036"/>
                          </a:solidFill>
                          <a:latin typeface="+mn-ea"/>
                          <a:ea typeface="+mn-ea"/>
                        </a:rPr>
                        <a:t>※</a:t>
                      </a:r>
                      <a:r>
                        <a:rPr lang="en-US" altLang="ko-KR" sz="1200" b="1" spc="-100" baseline="0" dirty="0" smtClean="0">
                          <a:solidFill>
                            <a:srgbClr val="00B036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200" b="1" spc="-100" baseline="0" dirty="0" smtClean="0">
                          <a:solidFill>
                            <a:srgbClr val="00B036"/>
                          </a:solidFill>
                          <a:latin typeface="+mn-ea"/>
                          <a:ea typeface="+mn-ea"/>
                        </a:rPr>
                        <a:t>군수님 하실 일 </a:t>
                      </a:r>
                      <a:r>
                        <a:rPr lang="en-US" altLang="ko-KR" sz="1200" b="1" spc="-100" baseline="0" dirty="0" smtClean="0">
                          <a:solidFill>
                            <a:srgbClr val="00B036"/>
                          </a:solidFill>
                          <a:latin typeface="+mn-ea"/>
                          <a:ea typeface="+mn-ea"/>
                        </a:rPr>
                        <a:t>: </a:t>
                      </a:r>
                      <a:r>
                        <a:rPr lang="ko-KR" altLang="en-US" sz="1200" b="1" spc="-100" baseline="0" dirty="0" smtClean="0">
                          <a:solidFill>
                            <a:srgbClr val="00B036"/>
                          </a:solidFill>
                          <a:latin typeface="+mn-ea"/>
                          <a:ea typeface="+mn-ea"/>
                        </a:rPr>
                        <a:t>축사 및 </a:t>
                      </a:r>
                      <a:r>
                        <a:rPr lang="ko-KR" altLang="en-US" sz="1200" b="1" spc="-100" baseline="0" dirty="0" err="1" smtClean="0">
                          <a:solidFill>
                            <a:srgbClr val="00B036"/>
                          </a:solidFill>
                          <a:latin typeface="+mn-ea"/>
                          <a:ea typeface="+mn-ea"/>
                        </a:rPr>
                        <a:t>표창패</a:t>
                      </a:r>
                      <a:r>
                        <a:rPr lang="ko-KR" altLang="en-US" sz="1200" b="1" spc="-100" baseline="0" dirty="0" smtClean="0">
                          <a:solidFill>
                            <a:srgbClr val="00B036"/>
                          </a:solidFill>
                          <a:latin typeface="+mn-ea"/>
                          <a:ea typeface="+mn-ea"/>
                        </a:rPr>
                        <a:t> 수여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dirty="0" smtClean="0">
                          <a:latin typeface="+mn-ea"/>
                          <a:ea typeface="+mn-ea"/>
                        </a:rPr>
                        <a:t>4. 22.(</a:t>
                      </a:r>
                      <a:r>
                        <a:rPr lang="ko-KR" altLang="en-US" sz="1400" b="1" dirty="0" smtClean="0">
                          <a:latin typeface="+mn-ea"/>
                          <a:ea typeface="+mn-ea"/>
                        </a:rPr>
                        <a:t>월</a:t>
                      </a:r>
                      <a:r>
                        <a:rPr lang="en-US" altLang="ko-KR" sz="1400" b="1" dirty="0" smtClean="0">
                          <a:latin typeface="+mn-ea"/>
                          <a:ea typeface="+mn-ea"/>
                        </a:rPr>
                        <a:t>) 10:00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dirty="0" smtClean="0">
                          <a:latin typeface="+mn-ea"/>
                          <a:ea typeface="+mn-ea"/>
                        </a:rPr>
                        <a:t>과일나라 테마공원 잔디광장</a:t>
                      </a:r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dirty="0" smtClean="0">
                          <a:latin typeface="+mn-ea"/>
                          <a:ea typeface="+mn-ea"/>
                        </a:rPr>
                        <a:t>500</a:t>
                      </a:r>
                      <a:r>
                        <a:rPr lang="ko-KR" altLang="en-US" sz="1400" b="1" dirty="0" smtClean="0">
                          <a:latin typeface="+mn-ea"/>
                          <a:ea typeface="+mn-ea"/>
                        </a:rPr>
                        <a:t>명</a:t>
                      </a:r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회장 김종욱</a:t>
                      </a:r>
                    </a:p>
                  </a:txBody>
                  <a:tcPr anchor="ctr"/>
                </a:tc>
              </a:tr>
              <a:tr h="555857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baseline="0" dirty="0" smtClean="0">
                          <a:latin typeface="+mn-ea"/>
                          <a:ea typeface="+mn-ea"/>
                        </a:rPr>
                        <a:t>영동옥천범죄피해자지원센터</a:t>
                      </a:r>
                      <a:endParaRPr lang="en-US" altLang="ko-KR" sz="1400" b="1" baseline="0" dirty="0" smtClean="0">
                        <a:latin typeface="+mn-ea"/>
                        <a:ea typeface="+mn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baseline="0" dirty="0" smtClean="0">
                          <a:latin typeface="+mn-ea"/>
                          <a:ea typeface="+mn-ea"/>
                        </a:rPr>
                        <a:t>12</a:t>
                      </a:r>
                      <a:r>
                        <a:rPr lang="ko-KR" altLang="en-US" sz="1400" b="1" baseline="0" dirty="0" smtClean="0">
                          <a:latin typeface="+mn-ea"/>
                          <a:ea typeface="+mn-ea"/>
                        </a:rPr>
                        <a:t>주년 창립기념식</a:t>
                      </a:r>
                      <a:endParaRPr lang="ko-KR" altLang="en-US" sz="1400" b="1" baseline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dirty="0" smtClean="0">
                          <a:latin typeface="+mn-ea"/>
                          <a:ea typeface="+mn-ea"/>
                        </a:rPr>
                        <a:t>4. 25.(</a:t>
                      </a:r>
                      <a:r>
                        <a:rPr lang="ko-KR" altLang="en-US" sz="1400" b="1" dirty="0" smtClean="0">
                          <a:latin typeface="+mn-ea"/>
                          <a:ea typeface="+mn-ea"/>
                        </a:rPr>
                        <a:t>목</a:t>
                      </a:r>
                      <a:r>
                        <a:rPr lang="en-US" altLang="ko-KR" sz="1400" b="1" dirty="0" smtClean="0">
                          <a:latin typeface="+mn-ea"/>
                          <a:ea typeface="+mn-ea"/>
                        </a:rPr>
                        <a:t>) 18:30</a:t>
                      </a:r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dirty="0" err="1" smtClean="0">
                          <a:latin typeface="+mn-ea"/>
                          <a:ea typeface="+mn-ea"/>
                        </a:rPr>
                        <a:t>아모르아트</a:t>
                      </a:r>
                      <a:r>
                        <a:rPr lang="ko-KR" altLang="en-US" sz="1400" b="1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400" b="1" dirty="0" err="1" smtClean="0">
                          <a:latin typeface="+mn-ea"/>
                          <a:ea typeface="+mn-ea"/>
                        </a:rPr>
                        <a:t>웨딩홀</a:t>
                      </a:r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dirty="0" smtClean="0">
                          <a:latin typeface="+mn-ea"/>
                          <a:ea typeface="+mn-ea"/>
                        </a:rPr>
                        <a:t>60</a:t>
                      </a:r>
                      <a:r>
                        <a:rPr lang="ko-KR" altLang="en-US" sz="1400" b="1" dirty="0" smtClean="0">
                          <a:latin typeface="+mn-ea"/>
                          <a:ea typeface="+mn-ea"/>
                        </a:rPr>
                        <a:t>명</a:t>
                      </a:r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ko-KR" altLang="en-US" sz="1400" b="1" dirty="0" smtClean="0">
                          <a:latin typeface="+mn-ea"/>
                          <a:ea typeface="+mn-ea"/>
                        </a:rPr>
                        <a:t>이사장 </a:t>
                      </a:r>
                      <a:r>
                        <a:rPr lang="ko-KR" altLang="en-US" sz="1400" b="1" dirty="0" err="1" smtClean="0">
                          <a:latin typeface="+mn-ea"/>
                          <a:ea typeface="+mn-ea"/>
                        </a:rPr>
                        <a:t>박필진</a:t>
                      </a:r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99392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14-13.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영동군자원봉사센터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이동 빨래방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50000"/>
              </a:lnSpc>
              <a:defRPr/>
            </a:pP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50000"/>
              </a:lnSpc>
              <a:defRPr/>
            </a:pP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50000"/>
              </a:lnSpc>
              <a:defRPr/>
            </a:pP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kern="0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3" name="표 2"/>
          <p:cNvGraphicFramePr>
            <a:graphicFrameLocks noGrp="1"/>
          </p:cNvGraphicFramePr>
          <p:nvPr/>
        </p:nvGraphicFramePr>
        <p:xfrm>
          <a:off x="428596" y="877348"/>
          <a:ext cx="8286808" cy="57200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7388"/>
                <a:gridCol w="2643206"/>
                <a:gridCol w="2000264"/>
                <a:gridCol w="1785950"/>
              </a:tblGrid>
              <a:tr h="34418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smtClean="0"/>
                        <a:t>일  시</a:t>
                      </a:r>
                      <a:endParaRPr lang="ko-KR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smtClean="0"/>
                        <a:t>장  소</a:t>
                      </a:r>
                      <a:endParaRPr lang="ko-KR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smtClean="0"/>
                        <a:t>내  용</a:t>
                      </a:r>
                      <a:endParaRPr lang="ko-KR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smtClean="0"/>
                        <a:t>비  고</a:t>
                      </a:r>
                      <a:endParaRPr lang="ko-KR" altLang="en-US" b="1" dirty="0"/>
                    </a:p>
                  </a:txBody>
                  <a:tcPr/>
                </a:tc>
              </a:tr>
              <a:tr h="297458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4. 1.(</a:t>
                      </a: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월</a:t>
                      </a:r>
                      <a:r>
                        <a:rPr lang="en-US" altLang="ko-KR" sz="1400" b="1" kern="0" spc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) 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10:00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lt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양산면</a:t>
                      </a: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 </a:t>
                      </a:r>
                      <a:r>
                        <a:rPr lang="ko-KR" altLang="en-US" sz="1400" b="1" kern="0" spc="0" dirty="0" err="1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송호리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lt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rowSpan="18">
                  <a:txBody>
                    <a:bodyPr/>
                    <a:lstStyle/>
                    <a:p>
                      <a:pPr algn="ctr" latinLnBrk="1"/>
                      <a:endParaRPr lang="en-US" altLang="ko-KR" sz="1400" b="1" dirty="0" smtClean="0"/>
                    </a:p>
                    <a:p>
                      <a:pPr algn="ctr" latinLnBrk="1"/>
                      <a:endParaRPr lang="en-US" altLang="ko-KR" sz="1400" b="1" dirty="0" smtClean="0"/>
                    </a:p>
                    <a:p>
                      <a:pPr algn="ctr" latinLnBrk="1"/>
                      <a:endParaRPr lang="en-US" altLang="ko-KR" sz="1400" b="1" dirty="0" smtClean="0"/>
                    </a:p>
                    <a:p>
                      <a:pPr algn="ctr" latinLnBrk="1"/>
                      <a:endParaRPr lang="en-US" altLang="ko-KR" sz="1400" b="1" dirty="0" smtClean="0"/>
                    </a:p>
                    <a:p>
                      <a:pPr algn="ctr" latinLnBrk="1"/>
                      <a:endParaRPr lang="en-US" altLang="ko-KR" sz="1400" b="1" dirty="0" smtClean="0"/>
                    </a:p>
                    <a:p>
                      <a:pPr algn="ctr" latinLnBrk="1"/>
                      <a:endParaRPr lang="en-US" altLang="ko-KR" sz="1400" b="1" dirty="0" smtClean="0"/>
                    </a:p>
                    <a:p>
                      <a:pPr algn="ctr" latinLnBrk="1"/>
                      <a:endParaRPr lang="en-US" altLang="ko-KR" sz="1400" b="1" dirty="0" smtClean="0"/>
                    </a:p>
                    <a:p>
                      <a:pPr algn="ctr" latinLnBrk="1"/>
                      <a:endParaRPr lang="en-US" altLang="ko-KR" sz="1400" b="1" dirty="0" smtClean="0"/>
                    </a:p>
                    <a:p>
                      <a:pPr algn="ctr" latinLnBrk="1"/>
                      <a:endParaRPr lang="en-US" altLang="ko-KR" sz="1400" b="1" dirty="0" smtClean="0"/>
                    </a:p>
                    <a:p>
                      <a:pPr algn="ctr" latinLnBrk="1"/>
                      <a:r>
                        <a:rPr lang="ko-KR" altLang="en-US" sz="1400" b="1" dirty="0" smtClean="0"/>
                        <a:t>이동빨래봉사</a:t>
                      </a:r>
                      <a:endParaRPr lang="ko-KR" altLang="en-US" sz="1400" b="1" dirty="0"/>
                    </a:p>
                  </a:txBody>
                  <a:tcPr/>
                </a:tc>
                <a:tc rowSpan="18">
                  <a:txBody>
                    <a:bodyPr/>
                    <a:lstStyle/>
                    <a:p>
                      <a:pPr algn="ctr" latinLnBrk="1"/>
                      <a:endParaRPr lang="en-US" altLang="ko-KR" sz="1400" b="1" dirty="0" smtClean="0"/>
                    </a:p>
                    <a:p>
                      <a:pPr algn="ctr" latinLnBrk="1"/>
                      <a:endParaRPr lang="en-US" altLang="ko-KR" sz="1400" b="1" dirty="0" smtClean="0"/>
                    </a:p>
                    <a:p>
                      <a:pPr algn="ctr" latinLnBrk="1"/>
                      <a:endParaRPr lang="en-US" altLang="ko-KR" sz="1400" b="1" dirty="0" smtClean="0"/>
                    </a:p>
                    <a:p>
                      <a:pPr algn="ctr" latinLnBrk="1"/>
                      <a:endParaRPr lang="en-US" altLang="ko-KR" sz="1400" b="1" dirty="0" smtClean="0"/>
                    </a:p>
                    <a:p>
                      <a:pPr algn="ctr" latinLnBrk="1"/>
                      <a:endParaRPr lang="en-US" altLang="ko-KR" sz="1400" b="1" dirty="0" smtClean="0"/>
                    </a:p>
                    <a:p>
                      <a:pPr algn="ctr" latinLnBrk="1"/>
                      <a:endParaRPr lang="en-US" altLang="ko-KR" sz="1400" b="1" dirty="0" smtClean="0"/>
                    </a:p>
                    <a:p>
                      <a:pPr algn="ctr" latinLnBrk="1"/>
                      <a:endParaRPr lang="en-US" altLang="ko-KR" sz="1400" b="1" dirty="0" smtClean="0"/>
                    </a:p>
                    <a:p>
                      <a:pPr algn="ctr" latinLnBrk="1"/>
                      <a:endParaRPr lang="en-US" altLang="ko-KR" sz="1400" b="1" dirty="0" smtClean="0"/>
                    </a:p>
                    <a:p>
                      <a:pPr algn="ctr" latinLnBrk="1"/>
                      <a:endParaRPr lang="en-US" altLang="ko-KR" sz="1400" b="1" dirty="0" smtClean="0"/>
                    </a:p>
                    <a:p>
                      <a:pPr algn="ctr" latinLnBrk="1"/>
                      <a:r>
                        <a:rPr lang="ko-KR" altLang="en-US" sz="1400" b="1" dirty="0" smtClean="0"/>
                        <a:t>각 </a:t>
                      </a:r>
                      <a:r>
                        <a:rPr lang="en-US" altLang="ko-KR" sz="1400" b="1" dirty="0" smtClean="0"/>
                        <a:t>10</a:t>
                      </a:r>
                      <a:r>
                        <a:rPr lang="ko-KR" altLang="en-US" sz="1400" b="1" dirty="0" smtClean="0"/>
                        <a:t>가구</a:t>
                      </a:r>
                      <a:endParaRPr lang="ko-KR" altLang="en-US" sz="1400" b="1" dirty="0"/>
                    </a:p>
                  </a:txBody>
                  <a:tcPr/>
                </a:tc>
              </a:tr>
              <a:tr h="297458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4. 2.(</a:t>
                      </a: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화</a:t>
                      </a:r>
                      <a:r>
                        <a:rPr lang="en-US" altLang="ko-KR" sz="1400" b="1" kern="0" spc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) 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10:00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lt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추풍령면</a:t>
                      </a: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 </a:t>
                      </a:r>
                      <a:r>
                        <a:rPr lang="ko-KR" altLang="en-US" sz="1400" b="1" kern="0" spc="0" dirty="0" err="1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죽전리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lt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7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700" b="1" dirty="0"/>
                    </a:p>
                  </a:txBody>
                  <a:tcPr/>
                </a:tc>
              </a:tr>
              <a:tr h="297458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4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. 4.(</a:t>
                      </a: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목</a:t>
                      </a:r>
                      <a:r>
                        <a:rPr lang="en-US" altLang="ko-KR" sz="1400" b="1" kern="0" spc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) 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10:00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lt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-10" dirty="0" err="1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상촌면</a:t>
                      </a:r>
                      <a:r>
                        <a:rPr lang="ko-KR" altLang="en-US" sz="1400" b="1" kern="0" spc="-1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 </a:t>
                      </a:r>
                      <a:r>
                        <a:rPr lang="ko-KR" altLang="en-US" sz="1400" b="1" kern="0" spc="-10" dirty="0" err="1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궁촌</a:t>
                      </a:r>
                      <a:r>
                        <a:rPr lang="en-US" altLang="ko-KR" sz="1400" b="1" kern="0" spc="-1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1</a:t>
                      </a:r>
                      <a:r>
                        <a:rPr lang="ko-KR" altLang="en-US" sz="1400" b="1" kern="0" spc="-1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lt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sz="17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sz="1700" b="1" dirty="0"/>
                    </a:p>
                  </a:txBody>
                  <a:tcPr/>
                </a:tc>
              </a:tr>
              <a:tr h="297458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4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. 5.(</a:t>
                      </a: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금</a:t>
                      </a:r>
                      <a:r>
                        <a:rPr lang="en-US" altLang="ko-KR" sz="1400" b="1" kern="0" spc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) 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10:00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lt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매곡면</a:t>
                      </a: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 노천</a:t>
                      </a:r>
                      <a:r>
                        <a:rPr lang="en-US" altLang="ko-KR" sz="1400" b="1" kern="0" spc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(</a:t>
                      </a: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중</a:t>
                      </a:r>
                      <a:r>
                        <a:rPr lang="en-US" altLang="ko-KR" sz="1400" b="1" kern="0" spc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)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lt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sz="17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sz="1700" b="1" dirty="0"/>
                    </a:p>
                  </a:txBody>
                  <a:tcPr/>
                </a:tc>
              </a:tr>
              <a:tr h="297458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4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. 8.(</a:t>
                      </a: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월</a:t>
                      </a:r>
                      <a:r>
                        <a:rPr lang="en-US" altLang="ko-KR" sz="1400" b="1" kern="0" spc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) 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10:00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lt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-50" dirty="0" err="1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양강면</a:t>
                      </a:r>
                      <a:r>
                        <a:rPr lang="ko-KR" altLang="en-US" sz="1400" b="1" kern="0" spc="-5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 </a:t>
                      </a:r>
                      <a:r>
                        <a:rPr lang="ko-KR" altLang="en-US" sz="1400" b="1" kern="0" spc="-50" dirty="0" err="1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교동리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lt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sz="17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sz="1700" b="1" dirty="0"/>
                    </a:p>
                  </a:txBody>
                  <a:tcPr/>
                </a:tc>
              </a:tr>
              <a:tr h="297458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4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. 9.(</a:t>
                      </a: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화</a:t>
                      </a:r>
                      <a:r>
                        <a:rPr lang="en-US" altLang="ko-KR" sz="1400" b="1" kern="0" spc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) 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10:00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lt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용화면 </a:t>
                      </a:r>
                      <a:r>
                        <a:rPr lang="ko-KR" altLang="en-US" sz="1400" b="1" kern="0" spc="0" dirty="0" err="1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월전리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lt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sz="17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sz="1700" b="1" dirty="0"/>
                    </a:p>
                  </a:txBody>
                  <a:tcPr/>
                </a:tc>
              </a:tr>
              <a:tr h="297458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4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. 11.(</a:t>
                      </a: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목</a:t>
                      </a:r>
                      <a:r>
                        <a:rPr lang="en-US" altLang="ko-KR" sz="1400" b="1" kern="0" spc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) 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10:00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lt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학산면</a:t>
                      </a: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 </a:t>
                      </a:r>
                      <a:r>
                        <a:rPr lang="ko-KR" altLang="en-US" sz="1400" b="1" kern="0" spc="0" dirty="0" err="1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장항리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lt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sz="17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sz="1700" b="1" dirty="0"/>
                    </a:p>
                  </a:txBody>
                  <a:tcPr/>
                </a:tc>
              </a:tr>
              <a:tr h="297458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4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. 12.(</a:t>
                      </a: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금</a:t>
                      </a:r>
                      <a:r>
                        <a:rPr lang="en-US" altLang="ko-KR" sz="1400" b="1" kern="0" spc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) 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10:00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lt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양산면</a:t>
                      </a: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 가곡</a:t>
                      </a:r>
                      <a:r>
                        <a:rPr lang="en-US" altLang="ko-KR" sz="1400" b="1" kern="0" spc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3</a:t>
                      </a: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리</a:t>
                      </a: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sz="17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sz="1700" b="1" dirty="0"/>
                    </a:p>
                  </a:txBody>
                  <a:tcPr/>
                </a:tc>
              </a:tr>
              <a:tr h="297458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4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. 15.(</a:t>
                      </a: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월</a:t>
                      </a:r>
                      <a:r>
                        <a:rPr lang="en-US" altLang="ko-KR" sz="1400" b="1" kern="0" spc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) 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10:00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lt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심천면</a:t>
                      </a: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 </a:t>
                      </a:r>
                      <a:r>
                        <a:rPr lang="ko-KR" altLang="en-US" sz="1400" b="1" kern="0" spc="0" dirty="0" err="1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길현리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lt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sz="17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sz="1700" b="1" dirty="0"/>
                    </a:p>
                  </a:txBody>
                  <a:tcPr/>
                </a:tc>
              </a:tr>
              <a:tr h="297458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4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. 16.(</a:t>
                      </a: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화</a:t>
                      </a:r>
                      <a:r>
                        <a:rPr lang="en-US" altLang="ko-KR" sz="1400" b="1" kern="0" spc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) 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10:00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lt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영동읍</a:t>
                      </a: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 산이리</a:t>
                      </a: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sz="17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sz="1700" b="1" dirty="0"/>
                    </a:p>
                  </a:txBody>
                  <a:tcPr/>
                </a:tc>
              </a:tr>
              <a:tr h="297458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4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. 18.(</a:t>
                      </a: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목</a:t>
                      </a:r>
                      <a:r>
                        <a:rPr lang="en-US" altLang="ko-KR" sz="1400" b="1" kern="0" spc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) 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10:00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lt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용산면</a:t>
                      </a: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 </a:t>
                      </a:r>
                      <a:r>
                        <a:rPr lang="ko-KR" altLang="en-US" sz="1400" b="1" kern="0" spc="0" dirty="0" err="1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가곡리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lt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sz="17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sz="1700" b="1" dirty="0"/>
                    </a:p>
                  </a:txBody>
                  <a:tcPr/>
                </a:tc>
              </a:tr>
              <a:tr h="297458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4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. 19.(</a:t>
                      </a: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금</a:t>
                      </a:r>
                      <a:r>
                        <a:rPr lang="en-US" altLang="ko-KR" sz="1400" b="1" kern="0" spc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) 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10:00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lt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황간면</a:t>
                      </a: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 회포리</a:t>
                      </a: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sz="17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sz="1700" b="1" dirty="0"/>
                    </a:p>
                  </a:txBody>
                  <a:tcPr/>
                </a:tc>
              </a:tr>
              <a:tr h="297458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4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. 22.(</a:t>
                      </a: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월</a:t>
                      </a:r>
                      <a:r>
                        <a:rPr lang="en-US" altLang="ko-KR" sz="1400" b="1" kern="0" spc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) 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10:00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lt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추풍령면</a:t>
                      </a: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 </a:t>
                      </a:r>
                      <a:r>
                        <a:rPr lang="ko-KR" altLang="en-US" sz="1400" b="1" kern="0" spc="0" dirty="0" err="1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은편리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lt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97458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4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. 23.(</a:t>
                      </a: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화</a:t>
                      </a:r>
                      <a:r>
                        <a:rPr lang="en-US" altLang="ko-KR" sz="1400" b="1" kern="0" spc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) 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10:00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lt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매곡면</a:t>
                      </a: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 </a:t>
                      </a:r>
                      <a:r>
                        <a:rPr lang="ko-KR" altLang="en-US" sz="1400" b="1" kern="0" spc="0" dirty="0" err="1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내동리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lt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97458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4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. 25.(</a:t>
                      </a: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목</a:t>
                      </a:r>
                      <a:r>
                        <a:rPr lang="en-US" altLang="ko-KR" sz="1400" b="1" kern="0" spc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) 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10:00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lt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상촌면</a:t>
                      </a: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 상도대리</a:t>
                      </a: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97458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4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. 26.(</a:t>
                      </a: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금</a:t>
                      </a:r>
                      <a:r>
                        <a:rPr lang="en-US" altLang="ko-KR" sz="1400" b="1" kern="0" spc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) 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10:00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lt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양강면</a:t>
                      </a: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 </a:t>
                      </a:r>
                      <a:r>
                        <a:rPr lang="ko-KR" altLang="en-US" sz="1400" b="1" kern="0" spc="0" dirty="0" err="1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유점리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lt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97458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4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. 29.(</a:t>
                      </a: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월</a:t>
                      </a:r>
                      <a:r>
                        <a:rPr lang="en-US" altLang="ko-KR" sz="1400" b="1" kern="0" spc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) 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10:00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lt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용화면 </a:t>
                      </a:r>
                      <a:r>
                        <a:rPr lang="ko-KR" altLang="en-US" sz="1400" b="1" kern="0" spc="0" dirty="0" err="1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남악리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lt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97458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4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. 30.(</a:t>
                      </a: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화</a:t>
                      </a:r>
                      <a:r>
                        <a:rPr lang="en-US" altLang="ko-KR" sz="1400" b="1" kern="0" spc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) 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10:00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lt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추풍령면</a:t>
                      </a: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 </a:t>
                      </a:r>
                      <a:r>
                        <a:rPr lang="ko-KR" altLang="en-US" sz="1400" b="1" kern="0" spc="0" dirty="0" err="1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후리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lt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288032"/>
            <a:ext cx="9144000" cy="4653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14-14.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기타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현안업무</a:t>
            </a:r>
            <a:endParaRPr lang="en-US" altLang="ko-KR" sz="7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정례조회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4.1.(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09:00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군청 대회의실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200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8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2019</a:t>
            </a:r>
            <a:r>
              <a:rPr lang="ko-KR" altLang="en-US" sz="2400" b="1" spc="-18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년도</a:t>
            </a:r>
            <a:r>
              <a:rPr lang="en-US" altLang="ko-KR" sz="2400" b="1" spc="-18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8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전국 </a:t>
            </a:r>
            <a:r>
              <a:rPr lang="ko-KR" altLang="en-US" sz="2400" b="1" spc="-18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생활체육대축전</a:t>
            </a:r>
            <a:r>
              <a:rPr lang="ko-KR" altLang="en-US" sz="2400" b="1" spc="-18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자원봉사 활동</a:t>
            </a:r>
            <a:r>
              <a:rPr lang="en-US" altLang="ko-KR" sz="2400" b="1" spc="-18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/ 4. 25.(</a:t>
            </a:r>
            <a:r>
              <a:rPr lang="ko-KR" altLang="en-US" sz="2400" b="1" spc="-18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spc="-18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27.(</a:t>
            </a:r>
            <a:r>
              <a:rPr lang="ko-KR" altLang="en-US" sz="2400" b="1" spc="-18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spc="-18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spc="-18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영동군민운동장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영동체육관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자원봉사센터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28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자원봉사센터 이미용 보수교육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매주 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19:30  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자원봉사센터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교육실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20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영동군 웹진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월호 발행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4. 15.(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 / 16,191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군정 주요소식 및 관광지 정보 제공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 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ko-KR" altLang="en-US" sz="2400" dirty="0"/>
          </a:p>
          <a:p>
            <a:pPr marL="914400" lvl="1" indent="-457200">
              <a:lnSpc>
                <a:spcPct val="125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5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4680520"/>
            <a:ext cx="9144000" cy="2276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▣ 이달의 중점 홍보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사항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주민정보화교육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: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파워포인트 수업 외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과정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황간면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벗나무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꽃길거리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이용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lvl="1" eaLnBrk="1" hangingPunct="1">
              <a:lnSpc>
                <a:spcPct val="130000"/>
              </a:lnSpc>
              <a:buClr>
                <a:schemeClr val="tx1"/>
              </a:buClr>
            </a:pPr>
            <a:endParaRPr lang="ko-KR" altLang="en-US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buClr>
                <a:schemeClr val="tx1"/>
              </a:buClr>
            </a:pP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buClr>
                <a:schemeClr val="tx1"/>
              </a:buClr>
            </a:pPr>
            <a:endParaRPr lang="ko-KR" altLang="en-US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>
              <a:lnSpc>
                <a:spcPct val="20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>
                <a:solidFill>
                  <a:schemeClr val="bg2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>
                <a:solidFill>
                  <a:schemeClr val="bg2"/>
                </a:solidFill>
                <a:latin typeface="HY헤드라인M" pitchFamily="18" charset="-127"/>
                <a:ea typeface="HY헤드라인M" pitchFamily="18" charset="-127"/>
              </a:rPr>
              <a:t>     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endParaRPr lang="en-US" altLang="ko-KR" sz="2400" b="1" dirty="0">
              <a:solidFill>
                <a:schemeClr val="bg2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endParaRPr lang="en-US" altLang="ko-KR" sz="2400" b="1" dirty="0">
              <a:solidFill>
                <a:schemeClr val="bg2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>
                <a:solidFill>
                  <a:schemeClr val="bg2"/>
                </a:solidFill>
                <a:latin typeface="HY헤드라인M" pitchFamily="18" charset="-127"/>
                <a:ea typeface="HY헤드라인M" pitchFamily="18" charset="-127"/>
              </a:rPr>
              <a:t>     </a:t>
            </a:r>
            <a:r>
              <a:rPr lang="ko-KR" altLang="en-US" sz="2400" b="1" dirty="0">
                <a:solidFill>
                  <a:schemeClr val="bg2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solidFill>
                <a:schemeClr val="bg2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74307</TotalTime>
  <Words>830</Words>
  <Application>Microsoft Office PowerPoint</Application>
  <PresentationFormat>화면 슬라이드 쇼(4:3)</PresentationFormat>
  <Paragraphs>196</Paragraphs>
  <Slides>7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8" baseType="lpstr">
      <vt:lpstr>6_Office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11610</cp:revision>
  <dcterms:modified xsi:type="dcterms:W3CDTF">2019-04-12T01:18:04Z</dcterms:modified>
</cp:coreProperties>
</file>