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8" r:id="rId1"/>
  </p:sldMasterIdLst>
  <p:notesMasterIdLst>
    <p:notesMasterId r:id="rId9"/>
  </p:notesMasterIdLst>
  <p:handoutMasterIdLst>
    <p:handoutMasterId r:id="rId10"/>
  </p:handoutMasterIdLst>
  <p:sldIdLst>
    <p:sldId id="6023" r:id="rId2"/>
    <p:sldId id="6021" r:id="rId3"/>
    <p:sldId id="6024" r:id="rId4"/>
    <p:sldId id="6025" r:id="rId5"/>
    <p:sldId id="6027" r:id="rId6"/>
    <p:sldId id="6028" r:id="rId7"/>
    <p:sldId id="6026" r:id="rId8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5AB0D"/>
    <a:srgbClr val="0CF817"/>
    <a:srgbClr val="00B036"/>
    <a:srgbClr val="06BA82"/>
    <a:srgbClr val="862E1C"/>
    <a:srgbClr val="8D4815"/>
    <a:srgbClr val="E7995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3" autoAdjust="0"/>
    <p:restoredTop sz="99633" autoAdjust="0"/>
  </p:normalViewPr>
  <p:slideViewPr>
    <p:cSldViewPr>
      <p:cViewPr varScale="1">
        <p:scale>
          <a:sx n="92" d="100"/>
          <a:sy n="92" d="100"/>
        </p:scale>
        <p:origin x="-1488" y="-90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DA69CC8C-9595-4EAC-B0A1-AE5002A163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744973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9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21225"/>
            <a:ext cx="499427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39EB8D85-0F15-467A-A54C-B10A86EADFE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123711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E59FB-1CD9-4643-8AD0-07939418C9D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9E097-1268-4034-B91E-250BC6848F6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209800" cy="58213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77000" cy="5821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3F5CA-A921-41A9-9401-3E24420FA40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88794-7EED-40D6-B394-5B052F28264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69E8A-1B88-4DD8-A6DA-3442C9DB750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D422E-9768-45CE-BB4F-F3FBAB59445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0ED49-6179-427E-A80E-EC4D14A74BD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AF301-14F1-4B8C-B1B4-7AA95CF249A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A362B-0010-47D9-8688-B283B02243D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B6AA6-027C-451B-8DB1-32B6874EF52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E028F-C7A4-402B-A1A7-EDC55513E3A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  둘째 수준</a:t>
            </a:r>
          </a:p>
          <a:p>
            <a:pPr lvl="2"/>
            <a:r>
              <a:rPr lang="ko-KR" altLang="en-US" smtClean="0"/>
              <a:t> </a:t>
            </a:r>
            <a:r>
              <a:rPr lang="en-US" altLang="ko-KR" smtClean="0"/>
              <a:t>-  </a:t>
            </a:r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600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600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600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defRPr/>
            </a:pPr>
            <a:fld id="{0E85847D-9CB2-4308-9DCB-2016466705B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90926" r:id="rId1"/>
    <p:sldLayoutId id="2147590927" r:id="rId2"/>
    <p:sldLayoutId id="2147590928" r:id="rId3"/>
    <p:sldLayoutId id="2147590929" r:id="rId4"/>
    <p:sldLayoutId id="2147590930" r:id="rId5"/>
    <p:sldLayoutId id="2147590931" r:id="rId6"/>
    <p:sldLayoutId id="2147590932" r:id="rId7"/>
    <p:sldLayoutId id="2147590933" r:id="rId8"/>
    <p:sldLayoutId id="2147590934" r:id="rId9"/>
    <p:sldLayoutId id="2147590935" r:id="rId10"/>
    <p:sldLayoutId id="2147590936" r:id="rId11"/>
  </p:sldLayoutIdLst>
  <p:transition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q"/>
        <a:defRPr kumimoji="1" sz="24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•"/>
        <a:defRPr kumimoji="1" sz="20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0" y="0"/>
          <a:ext cx="3491880" cy="624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1880"/>
              </a:tblGrid>
              <a:tr h="5486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국악문화체육과</a:t>
                      </a:r>
                      <a:endParaRPr lang="ko-KR" altLang="en-US" sz="3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57" marB="45757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35496" y="188347"/>
            <a:ext cx="8964488" cy="18004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11-1.  2018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년도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도목협의회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참석</a:t>
            </a:r>
            <a:endParaRPr lang="en-US" altLang="ko-KR" sz="28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200" b="1" spc="-150" dirty="0" smtClean="0">
                <a:latin typeface="HY헤드라인M" pitchFamily="18" charset="-127"/>
                <a:ea typeface="HY헤드라인M" pitchFamily="18" charset="-127"/>
              </a:rPr>
              <a:t>9. 4.(</a:t>
            </a:r>
            <a:r>
              <a:rPr lang="ko-KR" altLang="en-US" sz="2200" b="1" spc="-150" dirty="0" smtClean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200" b="1" spc="-150" dirty="0" smtClean="0">
                <a:latin typeface="HY헤드라인M" pitchFamily="18" charset="-127"/>
                <a:ea typeface="HY헤드라인M" pitchFamily="18" charset="-127"/>
              </a:rPr>
              <a:t>) 11:00 / </a:t>
            </a:r>
            <a:r>
              <a:rPr lang="ko-KR" altLang="en-US" sz="2200" b="1" spc="-150" dirty="0" smtClean="0">
                <a:latin typeface="HY헤드라인M" pitchFamily="18" charset="-127"/>
                <a:ea typeface="HY헤드라인M" pitchFamily="18" charset="-127"/>
              </a:rPr>
              <a:t>청주 </a:t>
            </a:r>
            <a:r>
              <a:rPr lang="en-US" altLang="ko-KR" sz="2200" b="1" spc="-150" dirty="0" smtClean="0">
                <a:latin typeface="HY헤드라인M" pitchFamily="18" charset="-127"/>
                <a:ea typeface="HY헤드라인M" pitchFamily="18" charset="-127"/>
              </a:rPr>
              <a:t>S </a:t>
            </a:r>
            <a:r>
              <a:rPr lang="ko-KR" altLang="en-US" sz="2200" b="1" spc="-150" dirty="0" err="1" smtClean="0">
                <a:latin typeface="HY헤드라인M" pitchFamily="18" charset="-127"/>
                <a:ea typeface="HY헤드라인M" pitchFamily="18" charset="-127"/>
              </a:rPr>
              <a:t>컨벤션</a:t>
            </a:r>
            <a:r>
              <a:rPr lang="ko-KR" altLang="en-US" sz="2200" b="1" spc="-150" dirty="0" smtClean="0">
                <a:latin typeface="HY헤드라인M" pitchFamily="18" charset="-127"/>
                <a:ea typeface="HY헤드라인M" pitchFamily="18" charset="-127"/>
              </a:rPr>
              <a:t> 신관</a:t>
            </a:r>
            <a:r>
              <a:rPr lang="en-US" altLang="ko-KR" sz="2200" b="1" spc="-150" dirty="0" smtClean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200" b="1" spc="-150" dirty="0" smtClean="0">
                <a:latin typeface="HY헤드라인M" pitchFamily="18" charset="-127"/>
                <a:ea typeface="HY헤드라인M" pitchFamily="18" charset="-127"/>
              </a:rPr>
              <a:t>층</a:t>
            </a:r>
            <a:r>
              <a:rPr lang="en-US" altLang="ko-KR" sz="2200" b="1" spc="-15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200" b="1" spc="-150" dirty="0" smtClean="0">
                <a:latin typeface="HY헤드라인M" pitchFamily="18" charset="-127"/>
                <a:ea typeface="HY헤드라인M" pitchFamily="18" charset="-127"/>
              </a:rPr>
              <a:t>부군수</a:t>
            </a:r>
            <a:r>
              <a:rPr lang="en-US" altLang="ko-KR" sz="2200" b="1" spc="-150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200" b="1" spc="-150" dirty="0" smtClean="0">
                <a:latin typeface="HY헤드라인M" pitchFamily="18" charset="-127"/>
                <a:ea typeface="HY헤드라인M" pitchFamily="18" charset="-127"/>
              </a:rPr>
              <a:t>기독교연합회장</a:t>
            </a:r>
            <a:r>
              <a:rPr lang="en-US" altLang="ko-KR" sz="2200" b="1" spc="-15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200" b="1" spc="-150" dirty="0" smtClean="0">
                <a:latin typeface="HY헤드라인M" pitchFamily="18" charset="-127"/>
                <a:ea typeface="HY헤드라인M" pitchFamily="18" charset="-127"/>
              </a:rPr>
              <a:t>김희수</a:t>
            </a:r>
            <a:r>
              <a:rPr lang="en-US" altLang="ko-KR" sz="2200" b="1" spc="-15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도정발전 기도회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주요 도정 및 현안 설명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오찬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4282" y="2258288"/>
            <a:ext cx="8464454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11-2.  9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월중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문화예술행사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214282" y="2931497"/>
          <a:ext cx="8643996" cy="3737863"/>
        </p:xfrm>
        <a:graphic>
          <a:graphicData uri="http://schemas.openxmlformats.org/drawingml/2006/table">
            <a:tbl>
              <a:tblPr firstRow="1" bandRow="1"/>
              <a:tblGrid>
                <a:gridCol w="3000394"/>
                <a:gridCol w="1717364"/>
                <a:gridCol w="1425908"/>
                <a:gridCol w="928694"/>
                <a:gridCol w="1571636"/>
              </a:tblGrid>
              <a:tr h="496462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행사명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일시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장소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참여인원</a:t>
                      </a:r>
                      <a:endParaRPr lang="en-US" altLang="ko-KR" sz="12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53192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뮤지컬 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“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위대한 신미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”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9. 5.(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수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~</a:t>
                      </a:r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9. 6.(</a:t>
                      </a:r>
                      <a:r>
                        <a:rPr lang="ko-KR" altLang="en-US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목</a:t>
                      </a:r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algn="ctr" latinLnBrk="1"/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15:00, 19:00</a:t>
                      </a:r>
                      <a:endParaRPr lang="ko-KR" altLang="en-US" sz="12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국악체험촌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우리소리관</a:t>
                      </a:r>
                      <a:endParaRPr lang="ko-KR" altLang="en-US" sz="12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1,000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3340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36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충북문학인대회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9. 8.(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~</a:t>
                      </a:r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9. 9.(</a:t>
                      </a:r>
                      <a:r>
                        <a:rPr lang="ko-KR" altLang="en-US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</a:t>
                      </a:r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개회식 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9.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8.(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16:00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국악체험촌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우리소리관</a:t>
                      </a:r>
                      <a:endParaRPr lang="ko-KR" altLang="en-US" sz="12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200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축사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3192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향교 석전대제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9.12.(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수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11:00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영동향교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황간향교</a:t>
                      </a:r>
                      <a:endParaRPr lang="ko-KR" altLang="en-US" sz="12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100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2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초헌관</a:t>
                      </a:r>
                      <a:endParaRPr lang="en-US" altLang="ko-KR" sz="12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             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         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2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황간향교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2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6412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충청북도 순회 </a:t>
                      </a:r>
                      <a:r>
                        <a:rPr lang="ko-KR" altLang="en-US" sz="12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명사시낭송회</a:t>
                      </a:r>
                      <a:endParaRPr lang="en-US" altLang="ko-KR" sz="12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9.12.(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수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14:30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영동고등학교</a:t>
                      </a:r>
                      <a:endParaRPr lang="ko-KR" altLang="en-US" sz="12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200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2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시낭독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6412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충북민속예술축제 참가</a:t>
                      </a:r>
                      <a:endParaRPr lang="en-US" altLang="ko-KR" sz="12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9. 12.(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수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10:00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음성 종합운동장</a:t>
                      </a:r>
                      <a:endParaRPr lang="ko-KR" altLang="en-US" sz="12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50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191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이은결의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2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마술쇼</a:t>
                      </a:r>
                      <a:endParaRPr lang="en-US" altLang="ko-KR" sz="12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9. 19.(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수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19:30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난계국악당</a:t>
                      </a:r>
                      <a:endParaRPr lang="ko-KR" altLang="en-US" sz="12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480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축 사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191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홍경민의 아름다운 가사콘서트</a:t>
                      </a:r>
                      <a:endParaRPr lang="en-US" altLang="ko-KR" sz="12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9. 28.(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19:30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난계국악당</a:t>
                      </a:r>
                      <a:endParaRPr lang="ko-KR" altLang="en-US" sz="12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480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축 사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402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권구현 전국 </a:t>
                      </a:r>
                      <a:r>
                        <a:rPr lang="ko-KR" altLang="en-US" sz="12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시낭송대회</a:t>
                      </a:r>
                      <a:endParaRPr lang="en-US" altLang="ko-KR" sz="12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9. 30.(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13:00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레인보우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영동도서관</a:t>
                      </a:r>
                      <a:endParaRPr lang="ko-KR" altLang="en-US" sz="12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100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군수님하실일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: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축사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50254" y="260648"/>
            <a:ext cx="885825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11-3. 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3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대한민국 국제 관광박람회 참가</a:t>
            </a:r>
            <a:endParaRPr lang="ko-KR" altLang="en-US" sz="2550" b="1" kern="0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9.6.(</a:t>
            </a:r>
            <a:r>
              <a:rPr lang="ko-KR" altLang="en-US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)~9.9(</a:t>
            </a:r>
            <a:r>
              <a:rPr lang="ko-KR" altLang="en-US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경기도 일산 </a:t>
            </a:r>
            <a:r>
              <a:rPr lang="ko-KR" altLang="en-US" sz="2400" b="1" kern="0" spc="10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킨텍스</a:t>
            </a:r>
            <a:r>
              <a:rPr lang="ko-KR" altLang="en-US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6</a:t>
            </a:r>
            <a:r>
              <a:rPr lang="ko-KR" altLang="en-US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spc="1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우리군 축제 및 관광지 홍보</a:t>
            </a:r>
            <a:endParaRPr lang="en-US" altLang="ko-KR" sz="2400" b="1" kern="0" spc="1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spc="-1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000" b="1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0" hangingPunct="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0" hangingPunct="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0254" y="2291705"/>
            <a:ext cx="88582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14350" indent="-4572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11-4. 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대한민국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빅데이터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축제대상 시상식</a:t>
            </a:r>
            <a:endParaRPr lang="ko-KR" altLang="en-US" sz="2550" b="1" kern="0" spc="-1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9.18.(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15:00 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서울 충무로 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매일경제미디어센터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8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난계국악축제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빅데이터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축제대상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“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굿마케팅상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”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선정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000" b="1" kern="0" dirty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※</a:t>
            </a:r>
            <a:r>
              <a:rPr lang="ko-KR" altLang="en-US" sz="2000" b="1" kern="0" dirty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000" b="1" kern="0" dirty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b="1" kern="0" dirty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수상 및 기념촬영</a:t>
            </a:r>
            <a:endParaRPr lang="en-US" altLang="ko-KR" sz="20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endParaRPr lang="en-US" altLang="ko-KR" sz="2400" b="1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0" hangingPunct="0">
              <a:lnSpc>
                <a:spcPct val="13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0" hangingPunct="0">
              <a:lnSpc>
                <a:spcPct val="13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0254" y="4293096"/>
            <a:ext cx="885825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11-5.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영동군 축제추진위원회 회의 개최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(3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차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endParaRPr lang="ko-KR" altLang="en-US" sz="2550" b="1" kern="0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9.19.(</a:t>
            </a:r>
            <a:r>
              <a:rPr lang="ko-KR" altLang="en-US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14:00</a:t>
            </a:r>
            <a:r>
              <a:rPr lang="ko-KR" altLang="en-US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군청 상황실 </a:t>
            </a:r>
            <a:r>
              <a:rPr lang="en-US" altLang="ko-KR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20</a:t>
            </a:r>
            <a:r>
              <a:rPr lang="ko-KR" altLang="en-US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spc="1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10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영동난계국악축제</a:t>
            </a:r>
            <a:r>
              <a:rPr lang="ko-KR" altLang="en-US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및 와인축제 세부 추진계획 보고</a:t>
            </a:r>
            <a:endParaRPr lang="en-US" altLang="ko-KR" sz="2400" b="1" kern="0" spc="1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spc="-1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000" b="1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0" hangingPunct="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0" hangingPunct="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48482" y="70173"/>
            <a:ext cx="8643998" cy="184665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spc="-3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11-6.  </a:t>
            </a:r>
            <a:r>
              <a:rPr lang="ko-KR" altLang="en-US" sz="2800" b="1" kern="0" spc="-3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kern="0" spc="-3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</a:t>
            </a:r>
            <a:r>
              <a:rPr lang="ko-KR" altLang="en-US" sz="2800" b="1" kern="0" spc="-3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중국인 유학생 페스티벌  영동군 홍보관 운영</a:t>
            </a:r>
            <a:endParaRPr lang="ko-KR" altLang="en-US" sz="2550" b="1" kern="0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9.14.(</a:t>
            </a:r>
            <a:r>
              <a:rPr lang="ko-KR" altLang="en-US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~9.16.[</a:t>
            </a:r>
            <a:r>
              <a:rPr lang="ko-KR" altLang="en-US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]</a:t>
            </a:r>
            <a:r>
              <a:rPr lang="ko-KR" altLang="en-US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청주대학교</a:t>
            </a:r>
            <a:r>
              <a:rPr lang="en-US" altLang="ko-KR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4</a:t>
            </a:r>
            <a:r>
              <a:rPr lang="ko-KR" altLang="en-US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spc="1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지역특산품</a:t>
            </a:r>
            <a:r>
              <a:rPr lang="en-US" altLang="ko-KR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와인</a:t>
            </a:r>
            <a:r>
              <a:rPr lang="en-US" altLang="ko-KR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홍보</a:t>
            </a:r>
            <a:r>
              <a:rPr lang="en-US" altLang="ko-KR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관광홍보자료 배부</a:t>
            </a:r>
            <a:r>
              <a:rPr lang="en-US" altLang="ko-KR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관광상담</a:t>
            </a:r>
            <a:endParaRPr lang="en-US" altLang="ko-KR" sz="2400" b="1" kern="0" spc="1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107504" y="2596242"/>
          <a:ext cx="8856538" cy="4217134"/>
        </p:xfrm>
        <a:graphic>
          <a:graphicData uri="http://schemas.openxmlformats.org/drawingml/2006/table">
            <a:tbl>
              <a:tblPr firstRow="1" bandRow="1"/>
              <a:tblGrid>
                <a:gridCol w="1908274"/>
                <a:gridCol w="1080120"/>
                <a:gridCol w="3528392"/>
                <a:gridCol w="1512168"/>
                <a:gridCol w="827584"/>
              </a:tblGrid>
              <a:tr h="37444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사업기간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집행내용 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공정률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5107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초강천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빙벽장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관광명소화 사업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2018. 3. ~ </a:t>
                      </a:r>
                    </a:p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2020. 12.</a:t>
                      </a:r>
                      <a:endParaRPr lang="ko-KR" altLang="en-US" sz="11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잔도 및 </a:t>
                      </a: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짚라인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설치 등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9,200</a:t>
                      </a: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용역착수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10772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송호관광지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기반시설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확충사업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2018. 3.</a:t>
                      </a:r>
                      <a:r>
                        <a:rPr lang="ko-KR" altLang="en-US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~ </a:t>
                      </a:r>
                    </a:p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2019. 12.</a:t>
                      </a:r>
                      <a:endParaRPr lang="ko-KR" altLang="en-US" sz="11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보행교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및 주차장 설치 등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5,400</a:t>
                      </a: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지반조사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용역 착수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30%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510772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100" spc="-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지방도 </a:t>
                      </a:r>
                      <a:r>
                        <a:rPr lang="en-US" altLang="ko-KR" sz="1100" spc="-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901</a:t>
                      </a:r>
                      <a:r>
                        <a:rPr lang="ko-KR" altLang="en-US" sz="1100" spc="-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호선</a:t>
                      </a:r>
                      <a:r>
                        <a:rPr lang="en-US" altLang="ko-KR" sz="1100" spc="-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lang="ko-KR" altLang="en-US" sz="1100" spc="-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월류봉</a:t>
                      </a:r>
                      <a:r>
                        <a:rPr lang="ko-KR" altLang="en-US" sz="1100" spc="-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간 </a:t>
                      </a:r>
                      <a:endParaRPr lang="en-US" altLang="ko-KR" sz="1100" spc="-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진입도로 </a:t>
                      </a:r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확포장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공사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10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2017. 12 ~ </a:t>
                      </a:r>
                    </a:p>
                    <a:p>
                      <a:pPr algn="ctr" latinLnBrk="1"/>
                      <a:r>
                        <a:rPr lang="en-US" altLang="ko-KR" sz="110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2018. 12.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진입도로확포장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L=310m, 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주차장 설치 등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650</a:t>
                      </a: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진입도로 </a:t>
                      </a: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확포장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 및 </a:t>
                      </a: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지중화공사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착공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1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30%</a:t>
                      </a:r>
                      <a:endParaRPr lang="ko-KR" altLang="en-US" sz="11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5107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천태산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급수시설 보완공사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2018. 8. ~ </a:t>
                      </a:r>
                    </a:p>
                    <a:p>
                      <a:pPr algn="ctr" latinLnBrk="1"/>
                      <a:r>
                        <a:rPr lang="en-US" altLang="ko-KR" sz="110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2018. 10.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급수탱크 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(32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톤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설치 등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50</a:t>
                      </a: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사업부지 조성 및 급수시설 설치 등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5194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옥계폭포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화장실 설치공사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2018. 8. ~</a:t>
                      </a:r>
                    </a:p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2018. 12.</a:t>
                      </a:r>
                      <a:endParaRPr lang="ko-KR" altLang="en-US" sz="11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화장실 설치 등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120</a:t>
                      </a: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공사 계약 및 착공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29487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영동군 관광활성화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연구용역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2018. 5. ~</a:t>
                      </a:r>
                    </a:p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2019. 1.</a:t>
                      </a:r>
                      <a:endParaRPr lang="ko-KR" altLang="en-US" sz="11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영동군 관광활성화 연구용역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컨텐츠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개발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관광지 개발 사업 등</a:t>
                      </a:r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용역착수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29487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옥계폭포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일원 시설물 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보강공사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2018. 9. ~ 2018. 11.</a:t>
                      </a:r>
                      <a:endParaRPr lang="ko-KR" altLang="en-US" sz="11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디자인형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울타리 설치 및 </a:t>
                      </a: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목교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상판 보수 등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80</a:t>
                      </a: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공사 계약 및 착공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29487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박연 국악마을 체험관광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활성화사업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2018. 9. ~ 2018. 12.</a:t>
                      </a:r>
                      <a:endParaRPr lang="ko-KR" altLang="en-US" sz="11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산책로 신설 및 </a:t>
                      </a: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수변공원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조성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상징조형물 설치 등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22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억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53</a:t>
                      </a: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실시계획 승인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공사 계약 및 착공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8354" y="1844824"/>
            <a:ext cx="88201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11-7. 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각종 사업추진 현황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(8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건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endParaRPr lang="ko-KR" altLang="en-US" sz="1200" b="1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5496" y="260648"/>
            <a:ext cx="885825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>
              <a:lnSpc>
                <a:spcPct val="18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11-8.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충청북도 장애인 도민체육대회 출전</a:t>
            </a:r>
            <a:endParaRPr lang="ko-KR" altLang="en-US" sz="255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9. 5.(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청주시 일원</a:t>
            </a:r>
            <a:r>
              <a:rPr lang="en-US" altLang="ko-KR" sz="2400" b="1" dirty="0" smtClean="0">
                <a:latin typeface="HY헤드라인M" pitchFamily="18" charset="-127"/>
              </a:rPr>
              <a:t>※07:30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장애인연합회관 출발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207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 smtClean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8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용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게이트볼 등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14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 종목 출전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5496" y="2500313"/>
            <a:ext cx="88582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>
              <a:lnSpc>
                <a:spcPct val="18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11-9.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영동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난계국악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배드민턴대회</a:t>
            </a:r>
            <a:endParaRPr lang="ko-KR" altLang="en-US" sz="255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9. 8.(</a:t>
            </a:r>
            <a:r>
              <a:rPr lang="ko-KR" altLang="en-US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~9.(</a:t>
            </a:r>
            <a:r>
              <a:rPr lang="ko-KR" altLang="en-US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spc="-300" dirty="0" smtClean="0">
                <a:latin typeface="HY헤드라인M" pitchFamily="18" charset="-127"/>
              </a:rPr>
              <a:t>※</a:t>
            </a:r>
            <a:r>
              <a:rPr lang="en-US" altLang="ko-KR" sz="2400" b="1" spc="-300" dirty="0" smtClean="0">
                <a:solidFill>
                  <a:srgbClr val="009900"/>
                </a:solidFill>
                <a:latin typeface="HY헤드라인M" pitchFamily="18" charset="-127"/>
              </a:rPr>
              <a:t> </a:t>
            </a:r>
            <a:r>
              <a:rPr lang="ko-KR" altLang="en-US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개회식</a:t>
            </a:r>
            <a:r>
              <a:rPr lang="en-US" altLang="ko-KR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9.(</a:t>
            </a:r>
            <a:r>
              <a:rPr lang="ko-KR" altLang="en-US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 11:00 / </a:t>
            </a:r>
            <a:r>
              <a:rPr lang="ko-KR" altLang="en-US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영동체육관 외 </a:t>
            </a:r>
            <a:r>
              <a:rPr lang="en-US" altLang="ko-KR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개소 </a:t>
            </a:r>
            <a:r>
              <a:rPr lang="en-US" altLang="ko-KR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1,400</a:t>
            </a:r>
            <a:r>
              <a:rPr lang="ko-KR" altLang="en-US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spc="-300" dirty="0" smtClean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8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용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연령 및 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급수별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남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여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·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혼합복식 경기 진행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8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   관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영동군배드민턴협회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8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dirty="0" smtClean="0">
                <a:solidFill>
                  <a:srgbClr val="009900"/>
                </a:solidFill>
              </a:rPr>
              <a:t>   </a:t>
            </a:r>
            <a:r>
              <a:rPr lang="en-US" altLang="ko-KR" sz="2400" b="1" dirty="0" smtClean="0">
                <a:solidFill>
                  <a:srgbClr val="009900"/>
                </a:solidFill>
                <a:latin typeface="HY헤드라인M" pitchFamily="18" charset="-127"/>
              </a:rPr>
              <a:t>※</a:t>
            </a:r>
            <a:r>
              <a:rPr lang="en-US" altLang="ko-KR" sz="2400" dirty="0" smtClean="0">
                <a:solidFill>
                  <a:srgbClr val="009900"/>
                </a:solidFill>
              </a:rPr>
              <a:t> </a:t>
            </a:r>
            <a:r>
              <a:rPr lang="ko-KR" altLang="en-US" sz="24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4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환영사</a:t>
            </a:r>
            <a:endParaRPr lang="en-US" altLang="ko-KR" sz="2400" b="1" kern="0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8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07504" y="44624"/>
            <a:ext cx="88582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>
              <a:lnSpc>
                <a:spcPct val="18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11-10.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감고을배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전국 정구대회</a:t>
            </a:r>
            <a:endParaRPr lang="ko-KR" altLang="en-US" sz="255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9. 29.(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~30.(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spc="-150" dirty="0" smtClean="0">
                <a:latin typeface="HY헤드라인M" pitchFamily="18" charset="-127"/>
              </a:rPr>
              <a:t>※</a:t>
            </a:r>
            <a:r>
              <a:rPr lang="en-US" altLang="ko-KR" sz="2400" b="1" spc="-150" dirty="0" smtClean="0">
                <a:solidFill>
                  <a:srgbClr val="009900"/>
                </a:solidFill>
                <a:latin typeface="HY헤드라인M" pitchFamily="18" charset="-127"/>
              </a:rPr>
              <a:t> 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개회식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29.(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 10:00 / </a:t>
            </a:r>
            <a:r>
              <a:rPr lang="ko-KR" altLang="en-US" sz="2400" b="1" kern="0" spc="-15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군민정구장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400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spc="-150" dirty="0" smtClean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8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용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개인전 및 단체전 예선 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풀리그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결선 토너먼트 진행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8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   관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영동군정구협회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8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dirty="0" smtClean="0">
                <a:solidFill>
                  <a:srgbClr val="009900"/>
                </a:solidFill>
              </a:rPr>
              <a:t>   </a:t>
            </a:r>
            <a:r>
              <a:rPr lang="en-US" altLang="ko-KR" sz="2400" b="1" dirty="0" smtClean="0">
                <a:solidFill>
                  <a:srgbClr val="009900"/>
                </a:solidFill>
                <a:latin typeface="HY헤드라인M" pitchFamily="18" charset="-127"/>
              </a:rPr>
              <a:t>※</a:t>
            </a:r>
            <a:r>
              <a:rPr lang="en-US" altLang="ko-KR" sz="2400" dirty="0" smtClean="0">
                <a:solidFill>
                  <a:srgbClr val="009900"/>
                </a:solidFill>
              </a:rPr>
              <a:t> </a:t>
            </a:r>
            <a:r>
              <a:rPr lang="ko-KR" altLang="en-US" sz="24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4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환영사</a:t>
            </a:r>
            <a:endParaRPr lang="en-US" altLang="ko-KR" sz="2400" b="1" kern="0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7504" y="3508418"/>
            <a:ext cx="885825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>
              <a:lnSpc>
                <a:spcPct val="18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11-11. 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각종 체육행사 및 대회 참가 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(4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개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0" hangingPunct="0">
              <a:lnSpc>
                <a:spcPct val="18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248484" y="4365104"/>
          <a:ext cx="8643996" cy="2178085"/>
        </p:xfrm>
        <a:graphic>
          <a:graphicData uri="http://schemas.openxmlformats.org/drawingml/2006/table">
            <a:tbl>
              <a:tblPr firstRow="1" bandRow="1"/>
              <a:tblGrid>
                <a:gridCol w="3000394"/>
                <a:gridCol w="1643074"/>
                <a:gridCol w="1500198"/>
                <a:gridCol w="928694"/>
                <a:gridCol w="1571636"/>
              </a:tblGrid>
              <a:tr h="379089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행사명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일시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장소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참여인원</a:t>
                      </a:r>
                      <a:endParaRPr lang="en-US" altLang="ko-KR" sz="12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27396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16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영동군체육회장기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직장단체 테니스대회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9. 8.(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09:00</a:t>
                      </a:r>
                      <a:endParaRPr lang="ko-KR" altLang="en-US" sz="12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영동실내테니스장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150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격려사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273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 </a:t>
                      </a:r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풋살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클럽대항 청소년 체육대회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9.15.(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09:00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영동중학교</a:t>
                      </a:r>
                      <a:endParaRPr lang="ko-KR" altLang="en-US" sz="12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90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격려사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0616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영동고등학교 </a:t>
                      </a:r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총동문회장배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동문친선 골프대회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9.15.(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13:00</a:t>
                      </a:r>
                      <a:endParaRPr lang="ko-KR" altLang="en-US" sz="12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뉴스프링빌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2CC</a:t>
                      </a:r>
                      <a:endParaRPr lang="ko-KR" altLang="en-US" sz="12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160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축사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27396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 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전국가을철실업배드민턴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선수권대회 참가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9.</a:t>
                      </a:r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5.(</a:t>
                      </a:r>
                      <a:r>
                        <a:rPr lang="ko-KR" altLang="en-US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수</a:t>
                      </a:r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~ 9. 11.(</a:t>
                      </a:r>
                      <a:r>
                        <a:rPr lang="ko-KR" altLang="en-US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화</a:t>
                      </a:r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영월실내체육관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8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직장운동경기부</a:t>
                      </a:r>
                      <a:endParaRPr lang="ko-KR" altLang="en-US" sz="12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388" y="332657"/>
            <a:ext cx="896461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spc="-150" dirty="0" err="1" smtClean="0">
                <a:latin typeface="HY헤드라인M" pitchFamily="18" charset="-127"/>
                <a:ea typeface="HY헤드라인M" pitchFamily="18" charset="-127"/>
              </a:rPr>
              <a:t>이은결의</a:t>
            </a:r>
            <a:r>
              <a:rPr lang="ko-KR" altLang="en-US" sz="2400" spc="-15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spc="-150" dirty="0" err="1" smtClean="0">
                <a:latin typeface="HY헤드라인M" pitchFamily="18" charset="-127"/>
                <a:ea typeface="HY헤드라인M" pitchFamily="18" charset="-127"/>
              </a:rPr>
              <a:t>마술쇼</a:t>
            </a:r>
            <a:r>
              <a:rPr lang="en-US" altLang="ko-KR" sz="240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홈페이지 게재</a:t>
            </a:r>
            <a:r>
              <a:rPr lang="en-US" altLang="ko-KR" sz="240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포스터</a:t>
            </a:r>
            <a:r>
              <a:rPr lang="en-US" altLang="ko-KR" sz="240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현수막</a:t>
            </a:r>
            <a:endParaRPr lang="en-US" altLang="ko-KR" sz="2400" spc="-3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spc="-150" dirty="0" smtClean="0">
                <a:latin typeface="HY헤드라인M" pitchFamily="18" charset="-127"/>
                <a:ea typeface="HY헤드라인M" pitchFamily="18" charset="-127"/>
              </a:rPr>
              <a:t>홍경민의 아름다운 가사콘서트</a:t>
            </a:r>
            <a:r>
              <a:rPr lang="en-US" altLang="ko-KR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 </a:t>
            </a:r>
            <a:r>
              <a:rPr lang="ko-KR" altLang="en-US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홈페이지 게재</a:t>
            </a:r>
            <a:r>
              <a:rPr lang="en-US" altLang="ko-KR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포스터</a:t>
            </a:r>
            <a:r>
              <a:rPr lang="en-US" altLang="ko-KR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spc="-30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리플렛</a:t>
            </a:r>
            <a:endParaRPr lang="en-US" altLang="ko-KR" sz="2400" spc="-3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2_조화">
  <a:themeElements>
    <a:clrScheme name="2_조화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조화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2_조화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75346</TotalTime>
  <Words>850</Words>
  <Application>Microsoft Office PowerPoint</Application>
  <PresentationFormat>화면 슬라이드 쇼(4:3)</PresentationFormat>
  <Paragraphs>208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2_조화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11658</cp:revision>
  <cp:lastPrinted>2017-02-23T05:46:08Z</cp:lastPrinted>
  <dcterms:modified xsi:type="dcterms:W3CDTF">2018-08-31T01:04:29Z</dcterms:modified>
</cp:coreProperties>
</file>