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5"/>
  </p:notesMasterIdLst>
  <p:handoutMasterIdLst>
    <p:handoutMasterId r:id="rId6"/>
  </p:handoutMasterIdLst>
  <p:sldIdLst>
    <p:sldId id="6843" r:id="rId2"/>
    <p:sldId id="6841" r:id="rId3"/>
    <p:sldId id="6842" r:id="rId4"/>
  </p:sldIdLst>
  <p:sldSz cx="9144000" cy="6858000" type="screen4x3"/>
  <p:notesSz cx="6807200" cy="99393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>
          <p15:clr>
            <a:srgbClr val="A4A3A4"/>
          </p15:clr>
        </p15:guide>
        <p15:guide id="2" pos="2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36"/>
    <a:srgbClr val="87EB23"/>
    <a:srgbClr val="05AB0D"/>
    <a:srgbClr val="0000FF"/>
    <a:srgbClr val="0000CC"/>
    <a:srgbClr val="FFFF00"/>
    <a:srgbClr val="3399F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44" autoAdjust="0"/>
    <p:restoredTop sz="94947" autoAdjust="0"/>
  </p:normalViewPr>
  <p:slideViewPr>
    <p:cSldViewPr>
      <p:cViewPr varScale="1">
        <p:scale>
          <a:sx n="110" d="100"/>
          <a:sy n="110" d="100"/>
        </p:scale>
        <p:origin x="1356" y="138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4404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940" y="944404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92002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940" y="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76" y="4721225"/>
            <a:ext cx="4993851" cy="447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4404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l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940" y="9444040"/>
            <a:ext cx="2950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32" tIns="45403" rIns="90832" bIns="45403" numCol="1" anchor="b" anchorCtr="0" compatLnSpc="1">
            <a:prstTxWarp prst="textNoShape">
              <a:avLst/>
            </a:prstTxWarp>
          </a:bodyPr>
          <a:lstStyle>
            <a:lvl1pPr algn="r" defTabSz="880885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112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2020-07-27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2020-07-27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2020-07-27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2020-07-27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2020-07-27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2020-07-27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2020-07-27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2020-07-27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2020-07-27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2020-07-27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2020-07-27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1662" t="23534" r="37747" b="25633"/>
          <a:stretch>
            <a:fillRect/>
          </a:stretch>
        </p:blipFill>
        <p:spPr bwMode="auto">
          <a:xfrm>
            <a:off x="-16997" y="-3990"/>
            <a:ext cx="9160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1769786"/>
              </p:ext>
            </p:extLst>
          </p:nvPr>
        </p:nvGraphicFramePr>
        <p:xfrm>
          <a:off x="0" y="3421"/>
          <a:ext cx="3491880" cy="624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</a:tblGrid>
              <a:tr h="5082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국악문화체육과</a:t>
                      </a:r>
                      <a:endParaRPr lang="ko-KR" altLang="en-US" sz="3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T="45757" marB="45757"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911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35279" y="83196"/>
            <a:ext cx="521975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5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-1.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각종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사업추진 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현황 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(6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건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</a:t>
            </a:r>
            <a:endParaRPr lang="ko-KR" altLang="en-US" sz="1200" b="1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22452"/>
              </p:ext>
            </p:extLst>
          </p:nvPr>
        </p:nvGraphicFramePr>
        <p:xfrm>
          <a:off x="235277" y="802020"/>
          <a:ext cx="8657202" cy="3748677"/>
        </p:xfrm>
        <a:graphic>
          <a:graphicData uri="http://schemas.openxmlformats.org/drawingml/2006/table">
            <a:tbl>
              <a:tblPr firstRow="1" bandRow="1"/>
              <a:tblGrid>
                <a:gridCol w="1865882"/>
                <a:gridCol w="1019852"/>
                <a:gridCol w="3448804"/>
                <a:gridCol w="1530576"/>
                <a:gridCol w="792088"/>
              </a:tblGrid>
              <a:tr h="307122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사업명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사업기간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사업량</a:t>
                      </a:r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사업비</a:t>
                      </a:r>
                      <a:r>
                        <a:rPr lang="en-US" altLang="ko-KR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추진내용 </a:t>
                      </a:r>
                      <a:endParaRPr lang="en-US" altLang="ko-KR" sz="14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공정률</a:t>
                      </a:r>
                      <a:endParaRPr lang="ko-KR" altLang="en-US" sz="14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988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월류봉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둘레길 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단계 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조성사업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2.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둘레길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L=3.8km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및 기반시설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주차장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편의시설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설치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3,500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공사 착공</a:t>
                      </a:r>
                      <a:endParaRPr lang="en-US" altLang="ko-KR" sz="1100" dirty="0" smtClean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err="1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데크설치</a:t>
                      </a:r>
                      <a:r>
                        <a:rPr lang="en-US" altLang="ko-KR" sz="1100" dirty="0" smtClean="0">
                          <a:solidFill>
                            <a:schemeClr val="tx1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100" dirty="0">
                        <a:solidFill>
                          <a:schemeClr val="tx1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45617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초강천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빙벽장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관광명소화 사업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 ~ 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2021. 12.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잔도 및 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짚라인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등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9,200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국비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4,600/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군비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4,600)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중앙투자심사 재심사 의뢰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25%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85458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송호관광지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기반시설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확충사업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2018. 3.</a:t>
                      </a:r>
                      <a:r>
                        <a:rPr lang="ko-KR" altLang="en-US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~ 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보행교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L=288.7m, B=2.5m</a:t>
                      </a: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5,400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국비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2,700/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군비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2,700)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공사 착공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교량 기초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콘크리트 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타설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및 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가시설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설치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60%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988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천태산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은행나무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관광자원화 사업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2020. 12.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접근로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정비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(L=1.5km),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주차장 공원화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(A=4,500㎡)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및 편의시설 설치 등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3,000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국비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1,500/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군비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1,500)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본공사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토목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착공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휴게음식점 및        화장실 신축공사착공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35%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2699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영동군 홍보관문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추풍령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학산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설치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2019. 1.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2020. 8.</a:t>
                      </a:r>
                      <a:endParaRPr lang="ko-KR" altLang="en-US" sz="1100" spc="0" baseline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홍보관문 설치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2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개소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1,800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백만원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공사 준공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추풍령면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학산면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구조물 설치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  <a:tr h="5988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도마령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전망대 및 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전망데크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조성사업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2020. 3. ~</a:t>
                      </a:r>
                    </a:p>
                    <a:p>
                      <a:pPr algn="ctr" latinLnBrk="1"/>
                      <a:r>
                        <a:rPr lang="en-US" altLang="ko-KR" sz="1100" spc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2021. 12.</a:t>
                      </a:r>
                      <a:endParaRPr lang="ko-KR" altLang="en-US" sz="1100" spc="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전망대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전망데크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및 주차장 등 기반시설 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식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기본 및 실시설계용역 착수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10%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36512" y="4786443"/>
            <a:ext cx="913646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45720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6-2.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난계국악단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공연일정</a:t>
            </a:r>
            <a:endParaRPr lang="en-US" altLang="ko-KR" sz="2400" b="1" kern="0" spc="-15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206507"/>
              </p:ext>
            </p:extLst>
          </p:nvPr>
        </p:nvGraphicFramePr>
        <p:xfrm>
          <a:off x="235278" y="5564577"/>
          <a:ext cx="8657201" cy="831754"/>
        </p:xfrm>
        <a:graphic>
          <a:graphicData uri="http://schemas.openxmlformats.org/drawingml/2006/table">
            <a:tbl>
              <a:tblPr firstRow="1" bandRow="1"/>
              <a:tblGrid>
                <a:gridCol w="1044835"/>
                <a:gridCol w="2692034"/>
                <a:gridCol w="2308245"/>
                <a:gridCol w="2612087"/>
              </a:tblGrid>
              <a:tr h="252937"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유 형</a:t>
                      </a:r>
                      <a:endParaRPr lang="ko-KR" altLang="en-US" sz="14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 연 일 시</a:t>
                      </a:r>
                      <a:endParaRPr lang="ko-KR" altLang="en-US" sz="14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장  소</a:t>
                      </a:r>
                      <a:endParaRPr lang="ko-KR" altLang="en-US" sz="14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ko-KR"/>
                      </a:defPPr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맑은 고딕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4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  고</a:t>
                      </a:r>
                      <a:endParaRPr lang="ko-KR" altLang="en-US" sz="14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269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온라인</a:t>
                      </a:r>
                      <a:endParaRPr lang="en-US" altLang="ko-KR" sz="11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spc="-1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상   설</a:t>
                      </a:r>
                      <a:endParaRPr lang="en-US" altLang="ko-KR" sz="1100" b="0" spc="-1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8. 14.(</a:t>
                      </a:r>
                      <a:r>
                        <a:rPr lang="ko-KR" altLang="en-US" sz="11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금</a:t>
                      </a:r>
                      <a:r>
                        <a:rPr lang="en-US" altLang="ko-KR" sz="11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15:00</a:t>
                      </a:r>
                      <a:endParaRPr lang="ko-KR" altLang="en-US" sz="11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충북영동</a:t>
                      </a: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TV</a:t>
                      </a: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100" b="0" i="0" u="none" strike="noStrike" dirty="0" err="1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유튜브</a:t>
                      </a: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사전녹화</a:t>
                      </a:r>
                      <a:endParaRPr lang="en-US" altLang="ko-KR" sz="1100" b="0" i="0" u="none" strike="noStrike" dirty="0" smtClean="0">
                        <a:solidFill>
                          <a:srgbClr val="000000"/>
                        </a:solidFill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8.13.(</a:t>
                      </a:r>
                      <a:r>
                        <a:rPr lang="ko-KR" altLang="en-US" sz="11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목</a:t>
                      </a:r>
                      <a:r>
                        <a:rPr lang="en-US" altLang="ko-KR" sz="1100" b="0" i="0" u="none" strike="noStrike" dirty="0" smtClean="0">
                          <a:solidFill>
                            <a:srgbClr val="000000"/>
                          </a:solidFill>
                          <a:latin typeface="HY헤드라인M" pitchFamily="18" charset="-127"/>
                          <a:ea typeface="HY헤드라인M" pitchFamily="18" charset="-127"/>
                        </a:rPr>
                        <a:t>) 14:00</a:t>
                      </a:r>
                    </a:p>
                  </a:txBody>
                  <a:tcPr marL="91438" marR="91438" marT="45725" marB="45725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2167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7788" y="1742036"/>
            <a:ext cx="8858250" cy="164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6-4.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대한민국 방방곡곡 여행박람회 참가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13. (</a:t>
            </a:r>
            <a:r>
              <a:rPr lang="ko-KR" altLang="en-US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)~</a:t>
            </a:r>
            <a:r>
              <a:rPr lang="en-US" altLang="ko-KR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16. (</a:t>
            </a:r>
            <a:r>
              <a:rPr lang="ko-KR" altLang="en-US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[4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일간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] </a:t>
            </a:r>
            <a:r>
              <a:rPr lang="en-US" altLang="ko-KR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일산 </a:t>
            </a:r>
            <a:r>
              <a:rPr lang="ko-KR" altLang="en-US" sz="2400" b="1" kern="0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킨텍스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제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전시장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-15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관광팀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관광자원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특산품 홍보 및 영동군 관광지 안내 등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7788" y="3376311"/>
            <a:ext cx="8858250" cy="120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14350" indent="-457200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6-5.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영동군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통합형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축제 간담회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 5. 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16:30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재단사무</a:t>
            </a: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국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소관부서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),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재단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주관단체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0" hangingPunct="0">
              <a:lnSpc>
                <a:spcPct val="130000"/>
              </a:lnSpc>
              <a:buClr>
                <a:srgbClr val="000000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</a:t>
            </a: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kern="0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kern="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latin typeface="HY헤드라인M" pitchFamily="18" charset="-127"/>
                <a:ea typeface="HY헤드라인M" pitchFamily="18" charset="-127"/>
              </a:rPr>
              <a:t>   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9295" y="4849930"/>
            <a:ext cx="9001094" cy="264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514350" indent="-457200">
              <a:lnSpc>
                <a:spcPct val="5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6-6.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군민신바람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건강교실 운영</a:t>
            </a:r>
            <a:endParaRPr lang="ko-KR" altLang="en-US" sz="2550" b="1" kern="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7. 28.(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/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용두공원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20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여명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용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체조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에어로빅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셔플댄스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등 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※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매주 월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09:30, 19:00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/1</a:t>
            </a:r>
            <a:r>
              <a:rPr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 운영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3238" y="0"/>
            <a:ext cx="900076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457200">
              <a:lnSpc>
                <a:spcPct val="180000"/>
              </a:lnSpc>
              <a:spcBef>
                <a:spcPct val="20000"/>
              </a:spcBef>
              <a:buClr>
                <a:schemeClr val="tx1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6-3.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난계국악박물관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및 </a:t>
            </a:r>
            <a:r>
              <a:rPr lang="ko-KR" altLang="en-US" sz="2800" b="1" kern="0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국악체험촌</a:t>
            </a:r>
            <a:r>
              <a:rPr lang="ko-KR" altLang="en-US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운영 조례 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개정</a:t>
            </a:r>
            <a:endParaRPr lang="ko-KR" altLang="en-US" sz="2550" b="1" kern="0" spc="-1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기  간 </a:t>
            </a:r>
            <a:r>
              <a:rPr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en-US" altLang="ko-KR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8</a:t>
            </a:r>
            <a:r>
              <a:rPr lang="ko-KR" altLang="en-US" sz="2400" b="1" kern="0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월중</a:t>
            </a:r>
            <a:endParaRPr lang="en-US" altLang="ko-KR" sz="24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내   </a:t>
            </a:r>
            <a:r>
              <a:rPr lang="ko-KR" altLang="en-US" sz="2400" b="1" kern="0" spc="-15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용 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성별영향평가</a:t>
            </a:r>
            <a:r>
              <a:rPr lang="en-US" altLang="ko-KR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 </a:t>
            </a:r>
            <a:r>
              <a:rPr lang="ko-KR" altLang="en-US" sz="2400" b="1" kern="0" spc="-15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규제심사  및  입법예고</a:t>
            </a:r>
            <a:endParaRPr lang="en-US" altLang="ko-KR" sz="2400" b="1" kern="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26907378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93806</TotalTime>
  <Words>404</Words>
  <Application>Microsoft Office PowerPoint</Application>
  <PresentationFormat>화면 슬라이드 쇼(4:3)</PresentationFormat>
  <Paragraphs>98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2" baseType="lpstr">
      <vt:lpstr>HY견고딕</vt:lpstr>
      <vt:lpstr>HY헤드라인M</vt:lpstr>
      <vt:lpstr>굴림</vt:lpstr>
      <vt:lpstr>맑은 고딕</vt:lpstr>
      <vt:lpstr>Arial</vt:lpstr>
      <vt:lpstr>Symbol</vt:lpstr>
      <vt:lpstr>Times New Roman</vt:lpstr>
      <vt:lpstr>Wingdings</vt:lpstr>
      <vt:lpstr>6_Office 테마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15037</cp:revision>
  <cp:lastPrinted>2020-07-27T07:16:32Z</cp:lastPrinted>
  <dcterms:modified xsi:type="dcterms:W3CDTF">2020-07-27T08:27:12Z</dcterms:modified>
</cp:coreProperties>
</file>