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28" r:id="rId1"/>
  </p:sldMasterIdLst>
  <p:notesMasterIdLst>
    <p:notesMasterId r:id="rId7"/>
  </p:notesMasterIdLst>
  <p:handoutMasterIdLst>
    <p:handoutMasterId r:id="rId8"/>
  </p:handoutMasterIdLst>
  <p:sldIdLst>
    <p:sldId id="283" r:id="rId2"/>
    <p:sldId id="285" r:id="rId3"/>
    <p:sldId id="288" r:id="rId4"/>
    <p:sldId id="293" r:id="rId5"/>
    <p:sldId id="281" r:id="rId6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5AB0D"/>
    <a:srgbClr val="3366FF"/>
    <a:srgbClr val="1E4DE2"/>
    <a:srgbClr val="E9EDF4"/>
    <a:srgbClr val="D0D8E8"/>
    <a:srgbClr val="0066FF"/>
    <a:srgbClr val="3399FF"/>
    <a:srgbClr val="0CF817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344" autoAdjust="0"/>
    <p:restoredTop sz="99568" autoAdjust="0"/>
  </p:normalViewPr>
  <p:slideViewPr>
    <p:cSldViewPr>
      <p:cViewPr varScale="1">
        <p:scale>
          <a:sx n="92" d="100"/>
          <a:sy n="92" d="100"/>
        </p:scale>
        <p:origin x="-1452" y="-102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55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0"/>
        <p:guide pos="2143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7625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7625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C44038A7-0C8F-4770-A9EF-08E9129DF370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xmlns="" val="22340604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7625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21225"/>
            <a:ext cx="4994275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7625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198B7ABE-D8A7-4E0D-A9DC-40D785D095A9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xmlns="" val="91874568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98B7ABE-D8A7-4E0D-A9DC-40D785D095A9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xmlns="" val="9857407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C1C0F5-01A0-430A-959F-8B78BE1161BC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EB6F21-358F-40F1-B353-DF3759590429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781800" y="274638"/>
            <a:ext cx="2209800" cy="5821362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152400" y="274638"/>
            <a:ext cx="6477000" cy="5821362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E6BA03-3AE5-431B-8EBC-1329B921D83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B4E2A6-0BAE-4D33-9082-2A77B4457F1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348A84-F992-4671-A229-ED193CE1D6C8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1524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65B60A-A1F0-465D-9039-4CF6DAFE772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13D5B1-B11B-4DDE-8366-BB670B4A23A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E1D052-7066-41E4-832A-B971CF5EA86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8DC67B-4EAF-4F28-905D-428C09D074A5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B4C7DC-BBF2-41EE-AE3F-6EDB9DF04D96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87E7EA-9B98-4CFC-92E4-AAAEB3FE858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" y="838200"/>
            <a:ext cx="8839200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  둘째 수준</a:t>
            </a:r>
          </a:p>
          <a:p>
            <a:pPr lvl="2"/>
            <a:r>
              <a:rPr lang="ko-KR" altLang="en-US" smtClean="0"/>
              <a:t> </a:t>
            </a:r>
            <a:r>
              <a:rPr lang="en-US" altLang="ko-KR" smtClean="0"/>
              <a:t>-  </a:t>
            </a:r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19600387" name="Rectangle 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9600388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3246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9600389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defRPr/>
            </a:pPr>
            <a:fld id="{87B68AC6-AA22-462B-B812-3A456FBBE116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29" r:id="rId1"/>
    <p:sldLayoutId id="2147484030" r:id="rId2"/>
    <p:sldLayoutId id="2147484031" r:id="rId3"/>
    <p:sldLayoutId id="2147484032" r:id="rId4"/>
    <p:sldLayoutId id="2147484033" r:id="rId5"/>
    <p:sldLayoutId id="2147484034" r:id="rId6"/>
    <p:sldLayoutId id="2147484035" r:id="rId7"/>
    <p:sldLayoutId id="2147484036" r:id="rId8"/>
    <p:sldLayoutId id="2147484037" r:id="rId9"/>
    <p:sldLayoutId id="2147484038" r:id="rId10"/>
    <p:sldLayoutId id="2147484039" r:id="rId11"/>
  </p:sldLayoutIdLst>
  <p:transition/>
  <p:txStyles>
    <p:titleStyle>
      <a:lvl1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2pPr>
      <a:lvl3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3pPr>
      <a:lvl4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4pPr>
      <a:lvl5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5pPr>
      <a:lvl6pPr marL="4572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6pPr>
      <a:lvl7pPr marL="9144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7pPr>
      <a:lvl8pPr marL="13716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8pPr>
      <a:lvl9pPr marL="18288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kumimoji="1" sz="2800" b="1">
          <a:solidFill>
            <a:schemeClr val="accent2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lr>
          <a:schemeClr val="bg1"/>
        </a:buClr>
        <a:buFont typeface="Wingdings" pitchFamily="2" charset="2"/>
        <a:buChar char="q"/>
        <a:defRPr kumimoji="1" sz="2400" b="1">
          <a:solidFill>
            <a:schemeClr val="bg1"/>
          </a:solidFill>
          <a:latin typeface="+mn-lt"/>
          <a:ea typeface="+mn-ea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•"/>
        <a:defRPr kumimoji="1" sz="2000" b="1">
          <a:solidFill>
            <a:schemeClr val="bg1"/>
          </a:solidFill>
          <a:latin typeface="+mn-lt"/>
          <a:ea typeface="+mn-ea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표 1"/>
          <p:cNvGraphicFramePr>
            <a:graphicFrameLocks noGrp="1"/>
          </p:cNvGraphicFramePr>
          <p:nvPr/>
        </p:nvGraphicFramePr>
        <p:xfrm>
          <a:off x="35496" y="67782"/>
          <a:ext cx="3491880" cy="62491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91880"/>
              </a:tblGrid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3500" dirty="0" smtClean="0">
                          <a:latin typeface="HY헤드라인M" pitchFamily="18" charset="-127"/>
                          <a:ea typeface="HY헤드라인M" pitchFamily="18" charset="-127"/>
                        </a:rPr>
                        <a:t>국악문화체육과</a:t>
                      </a:r>
                      <a:endParaRPr lang="ko-KR" altLang="en-US" sz="35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T="45757" marB="45757">
                    <a:solidFill>
                      <a:schemeClr val="tx2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250254" y="204030"/>
            <a:ext cx="8858250" cy="16407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514350" indent="-457200">
              <a:lnSpc>
                <a:spcPct val="130000"/>
              </a:lnSpc>
              <a:spcBef>
                <a:spcPct val="20000"/>
              </a:spcBef>
              <a:buClr>
                <a:schemeClr val="tx1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7-1. 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불기 </a:t>
            </a: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2563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부처님 </a:t>
            </a:r>
            <a:r>
              <a:rPr lang="ko-KR" altLang="en-US" sz="2800" b="1" kern="0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오신날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사찰순방</a:t>
            </a:r>
            <a:endParaRPr lang="ko-KR" altLang="en-US" sz="2550" b="1" kern="0" spc="-1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5.8.(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~ 5.10.(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/  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관내사찰 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21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개소 </a:t>
            </a:r>
            <a:endParaRPr lang="en-US" altLang="ko-KR" sz="2400" b="1" kern="0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3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>
                <a:solidFill>
                  <a:srgbClr val="009900"/>
                </a:solidFill>
                <a:latin typeface="HY헤드라인M" pitchFamily="18" charset="-127"/>
              </a:rPr>
              <a:t>※</a:t>
            </a:r>
            <a:r>
              <a:rPr lang="en-US" altLang="ko-KR" sz="2400" dirty="0">
                <a:solidFill>
                  <a:srgbClr val="009900"/>
                </a:solidFill>
              </a:rPr>
              <a:t> </a:t>
            </a:r>
            <a:r>
              <a:rPr lang="ko-KR" altLang="en-US" sz="2400" b="1" kern="0" dirty="0" smtClean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군수님 </a:t>
            </a:r>
            <a:r>
              <a:rPr lang="ko-KR" altLang="en-US" sz="2400" b="1" kern="0" dirty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하실 일 </a:t>
            </a:r>
            <a:r>
              <a:rPr lang="en-US" altLang="ko-KR" sz="2400" b="1" kern="0" dirty="0" smtClean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smtClean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사찰순방</a:t>
            </a:r>
            <a:endParaRPr lang="en-US" altLang="ko-KR" sz="2400" b="1" kern="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kern="0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eaLnBrk="0" hangingPunct="0">
              <a:lnSpc>
                <a:spcPct val="13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kern="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   </a:t>
            </a: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400" b="1" kern="0" dirty="0">
              <a:solidFill>
                <a:srgbClr val="05AB0D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    </a:t>
            </a: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251520" y="1628800"/>
            <a:ext cx="9001125" cy="18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457200">
              <a:lnSpc>
                <a:spcPct val="150000"/>
              </a:lnSpc>
              <a:spcBef>
                <a:spcPct val="20000"/>
              </a:spcBef>
              <a:buClr>
                <a:schemeClr val="tx1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7-2. </a:t>
            </a:r>
            <a:r>
              <a:rPr lang="ko-KR" altLang="en-US" sz="28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제</a:t>
            </a: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16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회 </a:t>
            </a:r>
            <a:r>
              <a:rPr lang="ko-KR" altLang="en-US" sz="28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영동군민의 날 기념행사 및 축하공연</a:t>
            </a:r>
            <a:endParaRPr lang="ko-KR" altLang="en-US" sz="2550" b="1" kern="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spc="-3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5. 26</a:t>
            </a:r>
            <a:r>
              <a:rPr lang="en-US" altLang="ko-KR" sz="2400" b="1" kern="0" spc="-3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.(</a:t>
            </a:r>
            <a:r>
              <a:rPr lang="ko-KR" altLang="en-US" sz="2400" b="1" kern="0" spc="-3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일</a:t>
            </a:r>
            <a:r>
              <a:rPr lang="en-US" altLang="ko-KR" sz="2400" b="1" kern="0" spc="-3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18:20 </a:t>
            </a:r>
            <a:r>
              <a:rPr lang="en-US" altLang="ko-KR" sz="2400" b="1" kern="0" spc="-3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kern="0" spc="-30" dirty="0" err="1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영동천</a:t>
            </a:r>
            <a:r>
              <a:rPr lang="ko-KR" altLang="en-US" sz="2400" b="1" kern="0" spc="-3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spc="-30" dirty="0" err="1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둔치</a:t>
            </a:r>
            <a:r>
              <a:rPr lang="ko-KR" altLang="en-US" sz="2400" b="1" kern="0" spc="-3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일원 </a:t>
            </a:r>
            <a:r>
              <a:rPr lang="en-US" altLang="ko-KR" sz="2400" b="1" kern="0" spc="-3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3,000</a:t>
            </a:r>
            <a:r>
              <a:rPr lang="ko-KR" altLang="en-US" sz="2400" b="1" kern="0" spc="-3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kern="0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내용 </a:t>
            </a:r>
            <a:r>
              <a:rPr lang="en-US" altLang="ko-KR" sz="2400" b="1" kern="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축하공연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김연자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송가인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박상철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박구윤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등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  <a:endParaRPr lang="en-US" altLang="ko-KR" sz="2000" b="1" kern="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    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251395" y="3280420"/>
            <a:ext cx="9001125" cy="18047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457200">
              <a:lnSpc>
                <a:spcPct val="150000"/>
              </a:lnSpc>
              <a:spcBef>
                <a:spcPct val="20000"/>
              </a:spcBef>
              <a:buClr>
                <a:schemeClr val="tx1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7-3. 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자매결연</a:t>
            </a: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우호협력</a:t>
            </a: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도시 문화예술공연</a:t>
            </a:r>
            <a:endParaRPr lang="ko-KR" altLang="en-US" sz="2550" b="1" kern="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spc="-3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5. </a:t>
            </a:r>
            <a:r>
              <a:rPr lang="en-US" altLang="ko-KR" sz="2400" b="1" kern="0" spc="-3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29.(</a:t>
            </a:r>
            <a:r>
              <a:rPr lang="ko-KR" altLang="en-US" sz="2400" b="1" kern="0" spc="-3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kern="0" spc="-3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19:30 / </a:t>
            </a:r>
            <a:r>
              <a:rPr lang="ko-KR" altLang="en-US" sz="2400" b="1" kern="0" spc="-3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인천 남동구 청소년수련관 공연장</a:t>
            </a:r>
            <a:endParaRPr lang="en-US" altLang="ko-KR" sz="2400" b="1" kern="0" spc="-3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극단 도화원 뮤지컬 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“</a:t>
            </a:r>
            <a:r>
              <a:rPr lang="ko-KR" altLang="en-US" sz="2400" b="1" kern="0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열두개의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달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”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    </a:t>
            </a: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251520" y="4956558"/>
            <a:ext cx="8858250" cy="16407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514350" indent="-457200">
              <a:lnSpc>
                <a:spcPct val="130000"/>
              </a:lnSpc>
              <a:spcBef>
                <a:spcPct val="20000"/>
              </a:spcBef>
              <a:buClr>
                <a:schemeClr val="tx1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7-4. </a:t>
            </a:r>
            <a:r>
              <a:rPr lang="ko-KR" altLang="en-US" sz="2800" dirty="0" smtClean="0">
                <a:solidFill>
                  <a:srgbClr val="0000FF"/>
                </a:solidFill>
              </a:rPr>
              <a:t>「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영동군의 날</a:t>
            </a:r>
            <a:r>
              <a:rPr lang="ko-KR" altLang="en-US" sz="2800" dirty="0" smtClean="0">
                <a:solidFill>
                  <a:srgbClr val="0000FF"/>
                </a:solidFill>
              </a:rPr>
              <a:t>」</a:t>
            </a:r>
            <a:r>
              <a:rPr lang="ko-KR" altLang="en-US" sz="28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프로모션 </a:t>
            </a:r>
            <a:r>
              <a:rPr lang="ko-KR" altLang="en-US" sz="2800" b="1" kern="0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데이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개최</a:t>
            </a:r>
            <a:endParaRPr lang="ko-KR" altLang="en-US" sz="2550" b="1" kern="0" spc="-1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5.17.(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kern="0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한화이글스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파크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100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여명</a:t>
            </a:r>
            <a:endParaRPr lang="en-US" altLang="ko-KR" sz="2400" b="1" kern="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내용 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영동군 홍보 행사 등</a:t>
            </a:r>
            <a:endParaRPr lang="en-US" altLang="ko-KR" sz="2400" b="1" kern="0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kern="0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eaLnBrk="0" hangingPunct="0">
              <a:lnSpc>
                <a:spcPct val="13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kern="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   </a:t>
            </a: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400" b="1" kern="0" dirty="0">
              <a:solidFill>
                <a:srgbClr val="05AB0D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   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251520" y="188640"/>
            <a:ext cx="5219750" cy="642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7-5. 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각종 </a:t>
            </a:r>
            <a:r>
              <a:rPr lang="ko-KR" altLang="en-US" sz="28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사업추진 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현황 </a:t>
            </a: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(7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건</a:t>
            </a:r>
            <a:r>
              <a:rPr lang="en-US" altLang="ko-KR" sz="28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</a:t>
            </a:r>
            <a:endParaRPr lang="ko-KR" altLang="en-US" sz="1200" b="1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graphicFrame>
        <p:nvGraphicFramePr>
          <p:cNvPr id="7" name="표 6"/>
          <p:cNvGraphicFramePr>
            <a:graphicFrameLocks noGrp="1"/>
          </p:cNvGraphicFramePr>
          <p:nvPr/>
        </p:nvGraphicFramePr>
        <p:xfrm>
          <a:off x="179512" y="1052736"/>
          <a:ext cx="8856984" cy="5400603"/>
        </p:xfrm>
        <a:graphic>
          <a:graphicData uri="http://schemas.openxmlformats.org/drawingml/2006/table">
            <a:tbl>
              <a:tblPr firstRow="1" bandRow="1"/>
              <a:tblGrid>
                <a:gridCol w="1908941"/>
                <a:gridCol w="1187113"/>
                <a:gridCol w="3528570"/>
                <a:gridCol w="1512244"/>
                <a:gridCol w="720116"/>
              </a:tblGrid>
              <a:tr h="375123"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1400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사업명</a:t>
                      </a:r>
                      <a:endParaRPr lang="ko-KR" altLang="en-US" sz="14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1400" dirty="0" smtClean="0">
                          <a:latin typeface="HY헤드라인M" pitchFamily="18" charset="-127"/>
                          <a:ea typeface="HY헤드라인M" pitchFamily="18" charset="-127"/>
                        </a:rPr>
                        <a:t>사업기간</a:t>
                      </a:r>
                      <a:endParaRPr lang="ko-KR" altLang="en-US" sz="14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1400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사업량</a:t>
                      </a:r>
                      <a:r>
                        <a:rPr lang="en-US" altLang="ko-KR" sz="1400" dirty="0" smtClean="0"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lang="ko-KR" altLang="en-US" sz="1400" dirty="0" smtClean="0">
                          <a:latin typeface="HY헤드라인M" pitchFamily="18" charset="-127"/>
                          <a:ea typeface="HY헤드라인M" pitchFamily="18" charset="-127"/>
                        </a:rPr>
                        <a:t>사업비</a:t>
                      </a:r>
                      <a:r>
                        <a:rPr lang="en-US" altLang="ko-KR" sz="1400" dirty="0" smtClean="0"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1400" dirty="0" smtClean="0">
                          <a:latin typeface="HY헤드라인M" pitchFamily="18" charset="-127"/>
                          <a:ea typeface="HY헤드라인M" pitchFamily="18" charset="-127"/>
                        </a:rPr>
                        <a:t>추진내용 </a:t>
                      </a:r>
                      <a:endParaRPr lang="en-US" altLang="ko-KR" sz="140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1400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공정률</a:t>
                      </a:r>
                      <a:endParaRPr lang="ko-KR" altLang="en-US" sz="14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</a:tr>
              <a:tr h="823771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200" baseline="0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월류봉</a:t>
                      </a:r>
                      <a:r>
                        <a:rPr lang="ko-KR" altLang="en-US" sz="120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 둘레길 </a:t>
                      </a:r>
                      <a:r>
                        <a:rPr lang="en-US" altLang="ko-KR" sz="120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2</a:t>
                      </a:r>
                      <a:r>
                        <a:rPr lang="ko-KR" altLang="en-US" sz="120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단계 </a:t>
                      </a:r>
                      <a:endParaRPr lang="en-US" altLang="ko-KR" sz="1200" baseline="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algn="ctr" latinLnBrk="1"/>
                      <a:r>
                        <a:rPr lang="ko-KR" altLang="en-US" sz="120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조성사업</a:t>
                      </a:r>
                      <a:endParaRPr lang="en-US" altLang="ko-KR" sz="1200" baseline="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spc="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2019. 2. ~</a:t>
                      </a:r>
                    </a:p>
                    <a:p>
                      <a:pPr algn="ctr" latinLnBrk="1"/>
                      <a:r>
                        <a:rPr lang="en-US" altLang="ko-KR" sz="1200" spc="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2020. 12</a:t>
                      </a:r>
                      <a:endParaRPr lang="ko-KR" altLang="en-US" sz="1200" spc="0" baseline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200" dirty="0" smtClean="0">
                          <a:latin typeface="HY헤드라인M" pitchFamily="18" charset="-127"/>
                          <a:ea typeface="HY헤드라인M" pitchFamily="18" charset="-127"/>
                        </a:rPr>
                        <a:t>둘레길 </a:t>
                      </a:r>
                      <a:r>
                        <a:rPr lang="en-US" altLang="ko-KR" sz="1200" dirty="0" smtClean="0">
                          <a:latin typeface="HY헤드라인M" pitchFamily="18" charset="-127"/>
                          <a:ea typeface="HY헤드라인M" pitchFamily="18" charset="-127"/>
                        </a:rPr>
                        <a:t>L=3.8km </a:t>
                      </a:r>
                      <a:r>
                        <a:rPr lang="ko-KR" altLang="en-US" sz="1200" dirty="0" smtClean="0">
                          <a:latin typeface="HY헤드라인M" pitchFamily="18" charset="-127"/>
                          <a:ea typeface="HY헤드라인M" pitchFamily="18" charset="-127"/>
                        </a:rPr>
                        <a:t>및 기반시설</a:t>
                      </a:r>
                      <a:endParaRPr lang="en-US" altLang="ko-KR" sz="120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algn="ctr" latinLnBrk="1"/>
                      <a:r>
                        <a:rPr lang="en-US" altLang="ko-KR" sz="1200" dirty="0" smtClean="0"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lang="ko-KR" altLang="en-US" sz="1200" dirty="0" smtClean="0">
                          <a:latin typeface="HY헤드라인M" pitchFamily="18" charset="-127"/>
                          <a:ea typeface="HY헤드라인M" pitchFamily="18" charset="-127"/>
                        </a:rPr>
                        <a:t>주차장</a:t>
                      </a:r>
                      <a:r>
                        <a:rPr lang="en-US" altLang="ko-KR" sz="1200" dirty="0" smtClean="0">
                          <a:latin typeface="HY헤드라인M" pitchFamily="18" charset="-127"/>
                          <a:ea typeface="HY헤드라인M" pitchFamily="18" charset="-127"/>
                        </a:rPr>
                        <a:t>·</a:t>
                      </a:r>
                      <a:r>
                        <a:rPr lang="ko-KR" altLang="en-US" sz="1200" dirty="0" smtClean="0">
                          <a:latin typeface="HY헤드라인M" pitchFamily="18" charset="-127"/>
                          <a:ea typeface="HY헤드라인M" pitchFamily="18" charset="-127"/>
                        </a:rPr>
                        <a:t>편의시설</a:t>
                      </a:r>
                      <a:r>
                        <a:rPr lang="en-US" altLang="ko-KR" sz="1200" dirty="0" smtClean="0">
                          <a:latin typeface="HY헤드라인M" pitchFamily="18" charset="-127"/>
                          <a:ea typeface="HY헤드라인M" pitchFamily="18" charset="-127"/>
                        </a:rPr>
                        <a:t>) </a:t>
                      </a:r>
                      <a:r>
                        <a:rPr lang="ko-KR" altLang="en-US" sz="1200" dirty="0" smtClean="0">
                          <a:latin typeface="HY헤드라인M" pitchFamily="18" charset="-127"/>
                          <a:ea typeface="HY헤드라인M" pitchFamily="18" charset="-127"/>
                        </a:rPr>
                        <a:t>설치 등</a:t>
                      </a:r>
                      <a:endParaRPr lang="en-US" altLang="ko-KR" sz="120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 smtClean="0">
                          <a:latin typeface="HY헤드라인M" pitchFamily="18" charset="-127"/>
                          <a:ea typeface="HY헤드라인M" pitchFamily="18" charset="-127"/>
                        </a:rPr>
                        <a:t>1,900</a:t>
                      </a:r>
                      <a:r>
                        <a:rPr lang="ko-KR" altLang="en-US" sz="1200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백만원</a:t>
                      </a:r>
                      <a:endParaRPr lang="ko-KR" altLang="en-US" sz="120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20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실시설계</a:t>
                      </a:r>
                      <a:endParaRPr lang="ko-KR" altLang="en-US" sz="1200" dirty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>
                          <a:latin typeface="HY헤드라인M" pitchFamily="18" charset="-127"/>
                          <a:ea typeface="HY헤드라인M" pitchFamily="18" charset="-127"/>
                        </a:rPr>
                        <a:t>30%</a:t>
                      </a:r>
                      <a:endParaRPr lang="ko-KR" altLang="en-US" sz="12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DF4"/>
                    </a:solidFill>
                  </a:tcPr>
                </a:tc>
              </a:tr>
              <a:tr h="823771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200" baseline="0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천태산</a:t>
                      </a:r>
                      <a:r>
                        <a:rPr lang="ko-KR" altLang="en-US" sz="120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 은행나무</a:t>
                      </a:r>
                      <a:endParaRPr lang="en-US" altLang="ko-KR" sz="1200" baseline="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algn="ctr" latinLnBrk="1"/>
                      <a:r>
                        <a:rPr lang="ko-KR" altLang="en-US" sz="120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 관광자원화 사업</a:t>
                      </a:r>
                      <a:endParaRPr lang="en-US" altLang="ko-KR" sz="1200" baseline="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spc="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2019. 1. ~</a:t>
                      </a:r>
                    </a:p>
                    <a:p>
                      <a:pPr algn="ctr" latinLnBrk="1"/>
                      <a:r>
                        <a:rPr lang="en-US" altLang="ko-KR" sz="1200" spc="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2020. 12.</a:t>
                      </a:r>
                      <a:endParaRPr lang="ko-KR" altLang="en-US" sz="1200" spc="0" baseline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200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접근로</a:t>
                      </a:r>
                      <a:r>
                        <a:rPr lang="ko-KR" altLang="en-US" sz="1200" dirty="0" smtClean="0">
                          <a:latin typeface="HY헤드라인M" pitchFamily="18" charset="-127"/>
                          <a:ea typeface="HY헤드라인M" pitchFamily="18" charset="-127"/>
                        </a:rPr>
                        <a:t> 정비</a:t>
                      </a:r>
                      <a:r>
                        <a:rPr lang="en-US" altLang="ko-KR" sz="1200" dirty="0" smtClean="0">
                          <a:latin typeface="HY헤드라인M" pitchFamily="18" charset="-127"/>
                          <a:ea typeface="HY헤드라인M" pitchFamily="18" charset="-127"/>
                        </a:rPr>
                        <a:t>(L=1.5km), </a:t>
                      </a:r>
                      <a:r>
                        <a:rPr lang="ko-KR" altLang="en-US" sz="1200" dirty="0" smtClean="0">
                          <a:latin typeface="HY헤드라인M" pitchFamily="18" charset="-127"/>
                          <a:ea typeface="HY헤드라인M" pitchFamily="18" charset="-127"/>
                        </a:rPr>
                        <a:t>주차장 공원화</a:t>
                      </a:r>
                      <a:r>
                        <a:rPr lang="en-US" altLang="ko-KR" sz="1200" dirty="0" smtClean="0">
                          <a:latin typeface="HY헤드라인M" pitchFamily="18" charset="-127"/>
                          <a:ea typeface="HY헤드라인M" pitchFamily="18" charset="-127"/>
                        </a:rPr>
                        <a:t>(A=4,500㎡)</a:t>
                      </a:r>
                      <a:r>
                        <a:rPr lang="en-US" altLang="ko-KR" sz="120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 </a:t>
                      </a:r>
                      <a:r>
                        <a:rPr lang="ko-KR" altLang="en-US" sz="120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및 편의시설 설치 등</a:t>
                      </a:r>
                      <a:endParaRPr lang="en-US" altLang="ko-KR" sz="1200" baseline="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algn="ctr" latinLnBrk="1"/>
                      <a:r>
                        <a:rPr lang="en-US" altLang="ko-KR" sz="1200" dirty="0" smtClean="0">
                          <a:latin typeface="HY헤드라인M" pitchFamily="18" charset="-127"/>
                          <a:ea typeface="HY헤드라인M" pitchFamily="18" charset="-127"/>
                        </a:rPr>
                        <a:t>3,000</a:t>
                      </a:r>
                      <a:r>
                        <a:rPr lang="ko-KR" altLang="en-US" sz="1200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백만원</a:t>
                      </a:r>
                      <a:r>
                        <a:rPr lang="en-US" altLang="ko-KR" sz="1200" dirty="0" smtClean="0"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lang="ko-KR" altLang="en-US" sz="1200" dirty="0" smtClean="0">
                          <a:latin typeface="HY헤드라인M" pitchFamily="18" charset="-127"/>
                          <a:ea typeface="HY헤드라인M" pitchFamily="18" charset="-127"/>
                        </a:rPr>
                        <a:t>국비 </a:t>
                      </a:r>
                      <a:r>
                        <a:rPr lang="en-US" altLang="ko-KR" sz="1200" dirty="0" smtClean="0">
                          <a:latin typeface="HY헤드라인M" pitchFamily="18" charset="-127"/>
                          <a:ea typeface="HY헤드라인M" pitchFamily="18" charset="-127"/>
                        </a:rPr>
                        <a:t>1,500/ </a:t>
                      </a:r>
                      <a:r>
                        <a:rPr lang="ko-KR" altLang="en-US" sz="1200" dirty="0" smtClean="0">
                          <a:latin typeface="HY헤드라인M" pitchFamily="18" charset="-127"/>
                          <a:ea typeface="HY헤드라인M" pitchFamily="18" charset="-127"/>
                        </a:rPr>
                        <a:t>군비 </a:t>
                      </a:r>
                      <a:r>
                        <a:rPr lang="en-US" altLang="ko-KR" sz="1200" dirty="0" smtClean="0">
                          <a:latin typeface="HY헤드라인M" pitchFamily="18" charset="-127"/>
                          <a:ea typeface="HY헤드라인M" pitchFamily="18" charset="-127"/>
                        </a:rPr>
                        <a:t>1,500)</a:t>
                      </a:r>
                      <a:endParaRPr lang="ko-KR" altLang="en-US" sz="12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200" dirty="0" smtClean="0">
                          <a:latin typeface="HY헤드라인M" pitchFamily="18" charset="-127"/>
                          <a:ea typeface="HY헤드라인M" pitchFamily="18" charset="-127"/>
                        </a:rPr>
                        <a:t>실시설계</a:t>
                      </a:r>
                      <a:endParaRPr lang="ko-KR" altLang="en-US" sz="12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>
                          <a:latin typeface="HY헤드라인M" pitchFamily="18" charset="-127"/>
                          <a:ea typeface="HY헤드라인M" pitchFamily="18" charset="-127"/>
                        </a:rPr>
                        <a:t>30%</a:t>
                      </a:r>
                      <a:endParaRPr lang="ko-KR" altLang="en-US" sz="12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DF4"/>
                    </a:solidFill>
                  </a:tcPr>
                </a:tc>
              </a:tr>
              <a:tr h="823771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200" baseline="0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초강천</a:t>
                      </a:r>
                      <a:r>
                        <a:rPr lang="ko-KR" altLang="en-US" sz="120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 </a:t>
                      </a:r>
                      <a:r>
                        <a:rPr lang="ko-KR" altLang="en-US" sz="1200" baseline="0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빙벽장</a:t>
                      </a:r>
                      <a:r>
                        <a:rPr lang="ko-KR" altLang="en-US" sz="120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 </a:t>
                      </a:r>
                      <a:endParaRPr lang="en-US" altLang="ko-KR" sz="1200" baseline="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algn="ctr" latinLnBrk="1"/>
                      <a:r>
                        <a:rPr lang="ko-KR" altLang="en-US" sz="120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관광명소화 사업</a:t>
                      </a:r>
                      <a:endParaRPr lang="en-US" altLang="ko-KR" sz="1200" baseline="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spc="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2018. 3. ~ </a:t>
                      </a:r>
                    </a:p>
                    <a:p>
                      <a:pPr algn="ctr" latinLnBrk="1"/>
                      <a:r>
                        <a:rPr lang="en-US" altLang="ko-KR" sz="1200" spc="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2020. 12.</a:t>
                      </a:r>
                      <a:endParaRPr lang="ko-KR" altLang="en-US" sz="1200" spc="0" baseline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200" dirty="0" smtClean="0">
                          <a:latin typeface="HY헤드라인M" pitchFamily="18" charset="-127"/>
                          <a:ea typeface="HY헤드라인M" pitchFamily="18" charset="-127"/>
                        </a:rPr>
                        <a:t>잔도 및 </a:t>
                      </a:r>
                      <a:r>
                        <a:rPr lang="ko-KR" altLang="en-US" sz="1200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짚라인</a:t>
                      </a:r>
                      <a:r>
                        <a:rPr lang="ko-KR" altLang="en-US" sz="1200" dirty="0" smtClean="0">
                          <a:latin typeface="HY헤드라인M" pitchFamily="18" charset="-127"/>
                          <a:ea typeface="HY헤드라인M" pitchFamily="18" charset="-127"/>
                        </a:rPr>
                        <a:t> 설치 등</a:t>
                      </a:r>
                      <a:endParaRPr lang="en-US" altLang="ko-KR" sz="120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algn="ctr" latinLnBrk="1"/>
                      <a:r>
                        <a:rPr lang="en-US" altLang="ko-KR" sz="1200" dirty="0" smtClean="0">
                          <a:latin typeface="HY헤드라인M" pitchFamily="18" charset="-127"/>
                          <a:ea typeface="HY헤드라인M" pitchFamily="18" charset="-127"/>
                        </a:rPr>
                        <a:t>9,200</a:t>
                      </a:r>
                      <a:r>
                        <a:rPr lang="ko-KR" altLang="en-US" sz="1200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백만원</a:t>
                      </a:r>
                      <a:r>
                        <a:rPr lang="en-US" altLang="ko-KR" sz="1200" dirty="0" smtClean="0"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lang="ko-KR" altLang="en-US" sz="1200" dirty="0" smtClean="0">
                          <a:latin typeface="HY헤드라인M" pitchFamily="18" charset="-127"/>
                          <a:ea typeface="HY헤드라인M" pitchFamily="18" charset="-127"/>
                        </a:rPr>
                        <a:t>국비 </a:t>
                      </a:r>
                      <a:r>
                        <a:rPr lang="en-US" altLang="ko-KR" sz="1200" dirty="0" smtClean="0">
                          <a:latin typeface="HY헤드라인M" pitchFamily="18" charset="-127"/>
                          <a:ea typeface="HY헤드라인M" pitchFamily="18" charset="-127"/>
                        </a:rPr>
                        <a:t>4,600/ </a:t>
                      </a:r>
                      <a:r>
                        <a:rPr lang="ko-KR" altLang="en-US" sz="1200" dirty="0" smtClean="0">
                          <a:latin typeface="HY헤드라인M" pitchFamily="18" charset="-127"/>
                          <a:ea typeface="HY헤드라인M" pitchFamily="18" charset="-127"/>
                        </a:rPr>
                        <a:t>군비</a:t>
                      </a:r>
                      <a:r>
                        <a:rPr lang="en-US" altLang="ko-KR" sz="1200" dirty="0" smtClean="0">
                          <a:latin typeface="HY헤드라인M" pitchFamily="18" charset="-127"/>
                          <a:ea typeface="HY헤드라인M" pitchFamily="18" charset="-127"/>
                        </a:rPr>
                        <a:t>4,600)</a:t>
                      </a:r>
                      <a:endParaRPr lang="ko-KR" altLang="en-US" sz="12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200" dirty="0" smtClean="0">
                          <a:latin typeface="HY헤드라인M" pitchFamily="18" charset="-127"/>
                          <a:ea typeface="HY헤드라인M" pitchFamily="18" charset="-127"/>
                        </a:rPr>
                        <a:t>생태자연도 등급 </a:t>
                      </a:r>
                      <a:endParaRPr lang="en-US" altLang="ko-KR" sz="120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algn="ctr" latinLnBrk="1"/>
                      <a:r>
                        <a:rPr lang="ko-KR" altLang="en-US" sz="1200" dirty="0" smtClean="0">
                          <a:latin typeface="HY헤드라인M" pitchFamily="18" charset="-127"/>
                          <a:ea typeface="HY헤드라인M" pitchFamily="18" charset="-127"/>
                        </a:rPr>
                        <a:t>조정 </a:t>
                      </a:r>
                      <a:endParaRPr lang="ko-KR" altLang="en-US" sz="12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>
                          <a:latin typeface="HY헤드라인M" pitchFamily="18" charset="-127"/>
                          <a:ea typeface="HY헤드라인M" pitchFamily="18" charset="-127"/>
                        </a:rPr>
                        <a:t>25%</a:t>
                      </a:r>
                      <a:endParaRPr lang="ko-KR" altLang="en-US" sz="12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DF4"/>
                    </a:solidFill>
                  </a:tcPr>
                </a:tc>
              </a:tr>
              <a:tr h="823771"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1200" baseline="0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송호관광지</a:t>
                      </a:r>
                      <a:r>
                        <a:rPr lang="ko-KR" altLang="en-US" sz="120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 기반시설</a:t>
                      </a:r>
                      <a:endParaRPr lang="en-US" altLang="ko-KR" sz="1200" baseline="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algn="ctr" latinLnBrk="1"/>
                      <a:r>
                        <a:rPr lang="ko-KR" altLang="en-US" sz="120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확충사업</a:t>
                      </a:r>
                      <a:endParaRPr lang="en-US" altLang="ko-KR" sz="1200" baseline="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en-US" altLang="ko-KR" sz="1200" spc="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2018. 3.</a:t>
                      </a:r>
                      <a:r>
                        <a:rPr lang="ko-KR" altLang="en-US" sz="1200" spc="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 </a:t>
                      </a:r>
                      <a:r>
                        <a:rPr lang="en-US" altLang="ko-KR" sz="1200" spc="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~ </a:t>
                      </a:r>
                    </a:p>
                    <a:p>
                      <a:pPr algn="ctr" latinLnBrk="1"/>
                      <a:r>
                        <a:rPr lang="en-US" altLang="ko-KR" sz="1200" spc="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2019. 12.</a:t>
                      </a:r>
                      <a:endParaRPr lang="ko-KR" altLang="en-US" sz="1200" spc="0" baseline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1200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보행교</a:t>
                      </a:r>
                      <a:r>
                        <a:rPr lang="ko-KR" altLang="en-US" sz="1200" dirty="0" smtClean="0">
                          <a:latin typeface="HY헤드라인M" pitchFamily="18" charset="-127"/>
                          <a:ea typeface="HY헤드라인M" pitchFamily="18" charset="-127"/>
                        </a:rPr>
                        <a:t> 설치 등</a:t>
                      </a:r>
                      <a:endParaRPr lang="en-US" altLang="ko-KR" sz="120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algn="ctr" latinLnBrk="1"/>
                      <a:r>
                        <a:rPr lang="en-US" altLang="ko-KR" sz="1200" dirty="0" smtClean="0">
                          <a:latin typeface="HY헤드라인M" pitchFamily="18" charset="-127"/>
                          <a:ea typeface="HY헤드라인M" pitchFamily="18" charset="-127"/>
                        </a:rPr>
                        <a:t>5,400</a:t>
                      </a:r>
                      <a:r>
                        <a:rPr lang="ko-KR" altLang="en-US" sz="1200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백만원</a:t>
                      </a:r>
                      <a:r>
                        <a:rPr lang="en-US" altLang="ko-KR" sz="1200" dirty="0" smtClean="0"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lang="ko-KR" altLang="en-US" sz="1200" dirty="0" smtClean="0">
                          <a:latin typeface="HY헤드라인M" pitchFamily="18" charset="-127"/>
                          <a:ea typeface="HY헤드라인M" pitchFamily="18" charset="-127"/>
                        </a:rPr>
                        <a:t>국비 </a:t>
                      </a:r>
                      <a:r>
                        <a:rPr lang="en-US" altLang="ko-KR" sz="1200" dirty="0" smtClean="0">
                          <a:latin typeface="HY헤드라인M" pitchFamily="18" charset="-127"/>
                          <a:ea typeface="HY헤드라인M" pitchFamily="18" charset="-127"/>
                        </a:rPr>
                        <a:t>2,700/ </a:t>
                      </a:r>
                      <a:r>
                        <a:rPr lang="ko-KR" altLang="en-US" sz="1200" dirty="0" smtClean="0">
                          <a:latin typeface="HY헤드라인M" pitchFamily="18" charset="-127"/>
                          <a:ea typeface="HY헤드라인M" pitchFamily="18" charset="-127"/>
                        </a:rPr>
                        <a:t>군비 </a:t>
                      </a:r>
                      <a:r>
                        <a:rPr lang="en-US" altLang="ko-KR" sz="1200" dirty="0" smtClean="0">
                          <a:latin typeface="HY헤드라인M" pitchFamily="18" charset="-127"/>
                          <a:ea typeface="HY헤드라인M" pitchFamily="18" charset="-127"/>
                        </a:rPr>
                        <a:t>2,700)</a:t>
                      </a:r>
                      <a:endParaRPr lang="ko-KR" altLang="en-US" sz="12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1200" dirty="0" smtClean="0">
                          <a:latin typeface="HY헤드라인M" pitchFamily="18" charset="-127"/>
                          <a:ea typeface="HY헤드라인M" pitchFamily="18" charset="-127"/>
                        </a:rPr>
                        <a:t>하천점용 허가 및 관광지 조성계획</a:t>
                      </a:r>
                      <a:endParaRPr lang="en-US" altLang="ko-KR" sz="120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algn="ctr" latinLnBrk="1"/>
                      <a:r>
                        <a:rPr lang="ko-KR" altLang="en-US" sz="1200" dirty="0" smtClean="0">
                          <a:latin typeface="HY헤드라인M" pitchFamily="18" charset="-127"/>
                          <a:ea typeface="HY헤드라인M" pitchFamily="18" charset="-127"/>
                        </a:rPr>
                        <a:t>변경 협의</a:t>
                      </a:r>
                      <a:endParaRPr lang="ko-KR" altLang="en-US" sz="12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en-US" altLang="ko-KR" sz="1200" dirty="0" smtClean="0">
                          <a:latin typeface="HY헤드라인M" pitchFamily="18" charset="-127"/>
                          <a:ea typeface="HY헤드라인M" pitchFamily="18" charset="-127"/>
                        </a:rPr>
                        <a:t>40%</a:t>
                      </a:r>
                      <a:endParaRPr lang="ko-KR" altLang="en-US" sz="12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DF4"/>
                    </a:solidFill>
                  </a:tcPr>
                </a:tc>
              </a:tr>
              <a:tr h="588407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200" baseline="0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강선대</a:t>
                      </a:r>
                      <a:r>
                        <a:rPr lang="ko-KR" altLang="en-US" sz="120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 야간경관</a:t>
                      </a:r>
                      <a:endParaRPr lang="en-US" altLang="ko-KR" sz="1200" baseline="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algn="ctr" latinLnBrk="1"/>
                      <a:r>
                        <a:rPr lang="ko-KR" altLang="en-US" sz="120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조명 설치</a:t>
                      </a:r>
                      <a:endParaRPr lang="en-US" altLang="ko-KR" sz="1200" baseline="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spc="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2018. 12. ~</a:t>
                      </a:r>
                    </a:p>
                    <a:p>
                      <a:pPr algn="ctr" latinLnBrk="1"/>
                      <a:r>
                        <a:rPr lang="en-US" altLang="ko-KR" sz="1200" spc="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2019. 6</a:t>
                      </a:r>
                      <a:endParaRPr lang="ko-KR" altLang="en-US" sz="1200" spc="0" baseline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200" dirty="0" smtClean="0">
                          <a:latin typeface="HY헤드라인M" pitchFamily="18" charset="-127"/>
                          <a:ea typeface="HY헤드라인M" pitchFamily="18" charset="-127"/>
                        </a:rPr>
                        <a:t>야간경관 조명 설치 </a:t>
                      </a:r>
                      <a:r>
                        <a:rPr lang="en-US" altLang="ko-KR" sz="1200" dirty="0" smtClean="0">
                          <a:latin typeface="HY헤드라인M" pitchFamily="18" charset="-127"/>
                          <a:ea typeface="HY헤드라인M" pitchFamily="18" charset="-127"/>
                        </a:rPr>
                        <a:t>1</a:t>
                      </a:r>
                      <a:r>
                        <a:rPr lang="ko-KR" altLang="en-US" sz="1200" dirty="0" smtClean="0">
                          <a:latin typeface="HY헤드라인M" pitchFamily="18" charset="-127"/>
                          <a:ea typeface="HY헤드라인M" pitchFamily="18" charset="-127"/>
                        </a:rPr>
                        <a:t>식</a:t>
                      </a:r>
                      <a:endParaRPr lang="en-US" altLang="ko-KR" sz="120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algn="ctr" latinLnBrk="1"/>
                      <a:r>
                        <a:rPr lang="en-US" altLang="ko-KR" sz="1200" dirty="0" smtClean="0">
                          <a:latin typeface="HY헤드라인M" pitchFamily="18" charset="-127"/>
                          <a:ea typeface="HY헤드라인M" pitchFamily="18" charset="-127"/>
                        </a:rPr>
                        <a:t>150</a:t>
                      </a:r>
                      <a:r>
                        <a:rPr lang="ko-KR" altLang="en-US" sz="1200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백만원</a:t>
                      </a:r>
                      <a:endParaRPr lang="ko-KR" altLang="en-US" sz="12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200" dirty="0" smtClean="0">
                          <a:latin typeface="HY헤드라인M" pitchFamily="18" charset="-127"/>
                          <a:ea typeface="HY헤드라인M" pitchFamily="18" charset="-127"/>
                        </a:rPr>
                        <a:t>공사 준공</a:t>
                      </a:r>
                      <a:endParaRPr lang="ko-KR" altLang="en-US" sz="12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>
                          <a:latin typeface="HY헤드라인M" pitchFamily="18" charset="-127"/>
                          <a:ea typeface="HY헤드라인M" pitchFamily="18" charset="-127"/>
                        </a:rPr>
                        <a:t>100%</a:t>
                      </a:r>
                      <a:endParaRPr lang="ko-KR" altLang="en-US" sz="12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DF4"/>
                    </a:solidFill>
                  </a:tcPr>
                </a:tc>
              </a:tr>
              <a:tr h="588407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20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영동군 홍보관문</a:t>
                      </a:r>
                      <a:endParaRPr lang="en-US" altLang="ko-KR" sz="1200" baseline="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algn="ctr" latinLnBrk="1"/>
                      <a:r>
                        <a:rPr lang="en-US" altLang="ko-KR" sz="120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lang="ko-KR" altLang="en-US" sz="120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추풍령</a:t>
                      </a:r>
                      <a:r>
                        <a:rPr lang="en-US" altLang="ko-KR" sz="120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, </a:t>
                      </a:r>
                      <a:r>
                        <a:rPr lang="ko-KR" altLang="en-US" sz="120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학산</a:t>
                      </a:r>
                      <a:r>
                        <a:rPr lang="en-US" altLang="ko-KR" sz="120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) </a:t>
                      </a:r>
                      <a:r>
                        <a:rPr lang="ko-KR" altLang="en-US" sz="120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설치</a:t>
                      </a:r>
                      <a:endParaRPr lang="en-US" altLang="ko-KR" sz="1200" baseline="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spc="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2019. 1. ~</a:t>
                      </a:r>
                    </a:p>
                    <a:p>
                      <a:pPr algn="ctr" latinLnBrk="1"/>
                      <a:r>
                        <a:rPr lang="en-US" altLang="ko-KR" sz="1200" spc="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2019. 12.</a:t>
                      </a:r>
                      <a:endParaRPr lang="ko-KR" altLang="en-US" sz="1200" spc="0" baseline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200" dirty="0" smtClean="0">
                          <a:latin typeface="HY헤드라인M" pitchFamily="18" charset="-127"/>
                          <a:ea typeface="HY헤드라인M" pitchFamily="18" charset="-127"/>
                        </a:rPr>
                        <a:t>홍보관문 설치 </a:t>
                      </a:r>
                      <a:r>
                        <a:rPr lang="en-US" altLang="ko-KR" sz="1200" dirty="0" smtClean="0">
                          <a:latin typeface="HY헤드라인M" pitchFamily="18" charset="-127"/>
                          <a:ea typeface="HY헤드라인M" pitchFamily="18" charset="-127"/>
                        </a:rPr>
                        <a:t>2</a:t>
                      </a:r>
                      <a:r>
                        <a:rPr lang="ko-KR" altLang="en-US" sz="1200" dirty="0" smtClean="0">
                          <a:latin typeface="HY헤드라인M" pitchFamily="18" charset="-127"/>
                          <a:ea typeface="HY헤드라인M" pitchFamily="18" charset="-127"/>
                        </a:rPr>
                        <a:t>개소</a:t>
                      </a:r>
                      <a:endParaRPr lang="en-US" altLang="ko-KR" sz="120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algn="ctr" latinLnBrk="1"/>
                      <a:r>
                        <a:rPr lang="en-US" altLang="ko-KR" sz="1200" dirty="0" smtClean="0">
                          <a:latin typeface="HY헤드라인M" pitchFamily="18" charset="-127"/>
                          <a:ea typeface="HY헤드라인M" pitchFamily="18" charset="-127"/>
                        </a:rPr>
                        <a:t>1,800</a:t>
                      </a:r>
                      <a:r>
                        <a:rPr lang="ko-KR" altLang="en-US" sz="1200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백만원</a:t>
                      </a:r>
                      <a:endParaRPr lang="ko-KR" altLang="en-US" sz="12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200" dirty="0" smtClean="0">
                          <a:latin typeface="HY헤드라인M" pitchFamily="18" charset="-127"/>
                          <a:ea typeface="HY헤드라인M" pitchFamily="18" charset="-127"/>
                        </a:rPr>
                        <a:t>디자인 및 실시설계</a:t>
                      </a:r>
                      <a:endParaRPr lang="ko-KR" altLang="en-US" sz="12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>
                          <a:latin typeface="HY헤드라인M" pitchFamily="18" charset="-127"/>
                          <a:ea typeface="HY헤드라인M" pitchFamily="18" charset="-127"/>
                        </a:rPr>
                        <a:t>15%</a:t>
                      </a:r>
                      <a:endParaRPr lang="ko-KR" altLang="en-US" sz="12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DF4"/>
                    </a:solidFill>
                  </a:tcPr>
                </a:tc>
              </a:tr>
              <a:tr h="553582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200" baseline="0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도마령</a:t>
                      </a:r>
                      <a:r>
                        <a:rPr lang="ko-KR" altLang="en-US" sz="120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 일원 관광개발</a:t>
                      </a:r>
                      <a:endParaRPr lang="en-US" altLang="ko-KR" sz="1200" baseline="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algn="ctr" latinLnBrk="1"/>
                      <a:r>
                        <a:rPr lang="ko-KR" altLang="en-US" sz="120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계획 수립 용역</a:t>
                      </a:r>
                      <a:endParaRPr lang="en-US" altLang="ko-KR" sz="1200" baseline="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spc="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2019. 5. ~</a:t>
                      </a:r>
                    </a:p>
                    <a:p>
                      <a:pPr algn="ctr" latinLnBrk="1"/>
                      <a:r>
                        <a:rPr lang="en-US" altLang="ko-KR" sz="1200" spc="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2019. 9.</a:t>
                      </a:r>
                      <a:endParaRPr lang="ko-KR" altLang="en-US" sz="1200" spc="0" baseline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200" dirty="0" smtClean="0">
                          <a:latin typeface="HY헤드라인M" pitchFamily="18" charset="-127"/>
                          <a:ea typeface="HY헤드라인M" pitchFamily="18" charset="-127"/>
                        </a:rPr>
                        <a:t>개발여건분석 및 관광개발 기본구상 등</a:t>
                      </a:r>
                      <a:endParaRPr lang="en-US" altLang="ko-KR" sz="120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algn="ctr" latinLnBrk="1"/>
                      <a:r>
                        <a:rPr lang="en-US" altLang="ko-KR" sz="1200" dirty="0" smtClean="0">
                          <a:latin typeface="HY헤드라인M" pitchFamily="18" charset="-127"/>
                          <a:ea typeface="HY헤드라인M" pitchFamily="18" charset="-127"/>
                        </a:rPr>
                        <a:t>56</a:t>
                      </a:r>
                      <a:r>
                        <a:rPr lang="ko-KR" altLang="en-US" sz="1200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백만원</a:t>
                      </a:r>
                      <a:endParaRPr lang="ko-KR" altLang="en-US" sz="12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200" dirty="0" smtClean="0">
                          <a:latin typeface="HY헤드라인M" pitchFamily="18" charset="-127"/>
                          <a:ea typeface="HY헤드라인M" pitchFamily="18" charset="-127"/>
                        </a:rPr>
                        <a:t>용역 착수</a:t>
                      </a:r>
                      <a:endParaRPr lang="ko-KR" altLang="en-US" sz="12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>
                          <a:latin typeface="HY헤드라인M" pitchFamily="18" charset="-127"/>
                          <a:ea typeface="HY헤드라인M" pitchFamily="18" charset="-127"/>
                        </a:rPr>
                        <a:t>10%</a:t>
                      </a:r>
                      <a:endParaRPr lang="ko-KR" altLang="en-US" sz="12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DF4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3595469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251520" y="-10430"/>
            <a:ext cx="8712968" cy="1711238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533400" indent="-533400">
              <a:lnSpc>
                <a:spcPct val="14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7-6. 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영동국악방송 개국축하공연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200" b="1" spc="-10" dirty="0" smtClean="0">
                <a:latin typeface="HY헤드라인M" pitchFamily="18" charset="-127"/>
                <a:ea typeface="HY헤드라인M" pitchFamily="18" charset="-127"/>
              </a:rPr>
              <a:t>5. 10. (</a:t>
            </a:r>
            <a:r>
              <a:rPr lang="ko-KR" altLang="en-US" sz="2200" b="1" spc="-10" dirty="0" smtClean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200" b="1" spc="-10" dirty="0" smtClean="0">
                <a:latin typeface="HY헤드라인M" pitchFamily="18" charset="-127"/>
                <a:ea typeface="HY헤드라인M" pitchFamily="18" charset="-127"/>
              </a:rPr>
              <a:t>) 16:00 / </a:t>
            </a:r>
            <a:r>
              <a:rPr lang="ko-KR" altLang="en-US" sz="2200" b="1" spc="-10" dirty="0" smtClean="0">
                <a:latin typeface="HY헤드라인M" pitchFamily="18" charset="-127"/>
                <a:ea typeface="HY헤드라인M" pitchFamily="18" charset="-127"/>
              </a:rPr>
              <a:t>복합문화예술회관</a:t>
            </a:r>
            <a:endParaRPr lang="en-US" altLang="ko-KR" sz="2200" b="1" spc="-1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200" b="1" spc="-150" dirty="0" smtClean="0">
                <a:latin typeface="HY헤드라인M" pitchFamily="18" charset="-127"/>
                <a:ea typeface="HY헤드라인M" pitchFamily="18" charset="-127"/>
              </a:rPr>
              <a:t>출연</a:t>
            </a:r>
            <a:r>
              <a:rPr lang="en-US" altLang="ko-KR" sz="2200" b="1" spc="-150" dirty="0" smtClean="0">
                <a:latin typeface="HY헤드라인M" pitchFamily="18" charset="-127"/>
                <a:ea typeface="HY헤드라인M" pitchFamily="18" charset="-127"/>
              </a:rPr>
              <a:t>:</a:t>
            </a:r>
            <a:r>
              <a:rPr lang="ko-KR" altLang="en-US" sz="2200" b="1" spc="-150" dirty="0" err="1" smtClean="0">
                <a:latin typeface="HY헤드라인M" pitchFamily="18" charset="-127"/>
                <a:ea typeface="HY헤드라인M" pitchFamily="18" charset="-127"/>
              </a:rPr>
              <a:t>난계국악단</a:t>
            </a:r>
            <a:r>
              <a:rPr lang="en-US" altLang="ko-KR" sz="2200" b="1" spc="-150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200" b="1" spc="-150" dirty="0" smtClean="0">
                <a:latin typeface="HY헤드라인M" pitchFamily="18" charset="-127"/>
                <a:ea typeface="HY헤드라인M" pitchFamily="18" charset="-127"/>
              </a:rPr>
              <a:t>이호연</a:t>
            </a:r>
            <a:r>
              <a:rPr lang="en-US" altLang="ko-KR" sz="2200" b="1" spc="-150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200" b="1" spc="-150" dirty="0" err="1" smtClean="0">
                <a:latin typeface="HY헤드라인M" pitchFamily="18" charset="-127"/>
                <a:ea typeface="HY헤드라인M" pitchFamily="18" charset="-127"/>
              </a:rPr>
              <a:t>민의식</a:t>
            </a:r>
            <a:r>
              <a:rPr lang="en-US" altLang="ko-KR" sz="2200" b="1" spc="-150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200" b="1" spc="-150" dirty="0" smtClean="0">
                <a:latin typeface="HY헤드라인M" pitchFamily="18" charset="-127"/>
                <a:ea typeface="HY헤드라인M" pitchFamily="18" charset="-127"/>
              </a:rPr>
              <a:t>김용우</a:t>
            </a:r>
            <a:r>
              <a:rPr lang="en-US" altLang="ko-KR" sz="2200" b="1" spc="-150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200" b="1" spc="-150" dirty="0" smtClean="0">
                <a:latin typeface="HY헤드라인M" pitchFamily="18" charset="-127"/>
                <a:ea typeface="HY헤드라인M" pitchFamily="18" charset="-127"/>
              </a:rPr>
              <a:t>이상화</a:t>
            </a:r>
            <a:r>
              <a:rPr lang="en-US" altLang="ko-KR" sz="2200" b="1" spc="-150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200" b="1" spc="-150" dirty="0" smtClean="0">
                <a:latin typeface="HY헤드라인M" pitchFamily="18" charset="-127"/>
                <a:ea typeface="HY헤드라인M" pitchFamily="18" charset="-127"/>
              </a:rPr>
              <a:t>화동정재예술단</a:t>
            </a:r>
            <a:endParaRPr lang="en-US" altLang="ko-KR" sz="2200" b="1" spc="-150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285750" y="1484784"/>
            <a:ext cx="8858250" cy="648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457200">
              <a:lnSpc>
                <a:spcPct val="180000"/>
              </a:lnSpc>
              <a:spcBef>
                <a:spcPct val="20000"/>
              </a:spcBef>
              <a:buClr>
                <a:schemeClr val="tx1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7-7. 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각종 체육행사 </a:t>
            </a: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(9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개</a:t>
            </a: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</a:t>
            </a:r>
            <a:endParaRPr lang="en-US" altLang="ko-KR" sz="2400" b="1" kern="0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eaLnBrk="0" hangingPunct="0">
              <a:lnSpc>
                <a:spcPct val="18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8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8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kern="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   </a:t>
            </a:r>
          </a:p>
          <a:p>
            <a:pPr marL="914400" lvl="1" indent="-457200" fontAlgn="auto">
              <a:lnSpc>
                <a:spcPct val="18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400" b="1" kern="0" dirty="0">
              <a:solidFill>
                <a:srgbClr val="05AB0D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8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8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   </a:t>
            </a:r>
          </a:p>
        </p:txBody>
      </p:sp>
      <p:graphicFrame>
        <p:nvGraphicFramePr>
          <p:cNvPr id="6" name="표 5"/>
          <p:cNvGraphicFramePr>
            <a:graphicFrameLocks noGrp="1"/>
          </p:cNvGraphicFramePr>
          <p:nvPr/>
        </p:nvGraphicFramePr>
        <p:xfrm>
          <a:off x="179513" y="2348881"/>
          <a:ext cx="8712967" cy="4007179"/>
        </p:xfrm>
        <a:graphic>
          <a:graphicData uri="http://schemas.openxmlformats.org/drawingml/2006/table">
            <a:tbl>
              <a:tblPr firstRow="1" bandRow="1"/>
              <a:tblGrid>
                <a:gridCol w="3168353"/>
                <a:gridCol w="1368152"/>
                <a:gridCol w="1584176"/>
                <a:gridCol w="864096"/>
                <a:gridCol w="1728190"/>
              </a:tblGrid>
              <a:tr h="406829"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1200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행사명</a:t>
                      </a:r>
                      <a:endParaRPr lang="ko-KR" altLang="en-US" sz="12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200" dirty="0" smtClean="0">
                          <a:solidFill>
                            <a:schemeClr val="bg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일시</a:t>
                      </a:r>
                      <a:endParaRPr lang="ko-KR" altLang="en-US" sz="1200" dirty="0">
                        <a:solidFill>
                          <a:schemeClr val="bg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1200" dirty="0" smtClean="0">
                          <a:latin typeface="HY헤드라인M" pitchFamily="18" charset="-127"/>
                          <a:ea typeface="HY헤드라인M" pitchFamily="18" charset="-127"/>
                        </a:rPr>
                        <a:t>장소</a:t>
                      </a:r>
                      <a:endParaRPr lang="ko-KR" altLang="en-US" sz="12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1200" dirty="0" smtClean="0">
                          <a:latin typeface="HY헤드라인M" pitchFamily="18" charset="-127"/>
                          <a:ea typeface="HY헤드라인M" pitchFamily="18" charset="-127"/>
                        </a:rPr>
                        <a:t>참여인원</a:t>
                      </a:r>
                      <a:endParaRPr lang="en-US" altLang="ko-KR" sz="120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1200" dirty="0" smtClean="0">
                          <a:latin typeface="HY헤드라인M" pitchFamily="18" charset="-127"/>
                          <a:ea typeface="HY헤드라인M" pitchFamily="18" charset="-127"/>
                        </a:rPr>
                        <a:t>비고</a:t>
                      </a:r>
                      <a:endParaRPr lang="ko-KR" altLang="en-US" sz="12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</a:tr>
              <a:tr h="369894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200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제</a:t>
                      </a:r>
                      <a:r>
                        <a:rPr lang="en-US" altLang="ko-KR" sz="1200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22</a:t>
                      </a:r>
                      <a:r>
                        <a:rPr lang="ko-KR" altLang="en-US" sz="1200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회 </a:t>
                      </a:r>
                      <a:r>
                        <a:rPr lang="ko-KR" altLang="en-US" sz="1200" spc="0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황간면민</a:t>
                      </a:r>
                      <a:r>
                        <a:rPr lang="ko-KR" altLang="en-US" sz="1200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 화합 한마당 잔치</a:t>
                      </a:r>
                      <a:endParaRPr lang="en-US" altLang="ko-KR" sz="1200" spc="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5.8.(</a:t>
                      </a:r>
                      <a:r>
                        <a:rPr lang="ko-KR" altLang="en-US" sz="1200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수</a:t>
                      </a:r>
                      <a:r>
                        <a:rPr lang="en-US" altLang="ko-KR" sz="1200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) 09:00</a:t>
                      </a:r>
                      <a:endParaRPr lang="ko-KR" altLang="en-US" sz="1200" spc="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200" spc="-150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황간중학교</a:t>
                      </a:r>
                      <a:endParaRPr lang="ko-KR" altLang="en-US" sz="1200" spc="-15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1,000</a:t>
                      </a:r>
                      <a:endParaRPr lang="ko-KR" altLang="en-US" sz="1200" spc="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200" spc="-150" dirty="0" smtClean="0">
                          <a:solidFill>
                            <a:srgbClr val="05AB0D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군수님 하실 일 </a:t>
                      </a:r>
                      <a:r>
                        <a:rPr lang="en-US" altLang="ko-KR" sz="1200" spc="-150" dirty="0" smtClean="0">
                          <a:solidFill>
                            <a:srgbClr val="05AB0D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: </a:t>
                      </a:r>
                      <a:r>
                        <a:rPr lang="ko-KR" altLang="en-US" sz="1200" spc="-150" dirty="0" smtClean="0">
                          <a:solidFill>
                            <a:srgbClr val="05AB0D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격려사</a:t>
                      </a: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</a:tr>
              <a:tr h="369894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200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제</a:t>
                      </a:r>
                      <a:r>
                        <a:rPr lang="en-US" altLang="ko-KR" sz="1200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14</a:t>
                      </a:r>
                      <a:r>
                        <a:rPr lang="ko-KR" altLang="en-US" sz="1200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회 </a:t>
                      </a:r>
                      <a:r>
                        <a:rPr lang="ko-KR" altLang="en-US" sz="1200" spc="0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상촌면</a:t>
                      </a:r>
                      <a:r>
                        <a:rPr lang="ko-KR" altLang="en-US" sz="1200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 </a:t>
                      </a:r>
                      <a:r>
                        <a:rPr lang="ko-KR" altLang="en-US" sz="1200" spc="0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면민화합</a:t>
                      </a:r>
                      <a:r>
                        <a:rPr lang="ko-KR" altLang="en-US" sz="1200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 체육대회</a:t>
                      </a:r>
                      <a:endParaRPr lang="en-US" altLang="ko-KR" sz="1200" spc="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5.11.(</a:t>
                      </a:r>
                      <a:r>
                        <a:rPr lang="ko-KR" altLang="en-US" sz="1200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토</a:t>
                      </a:r>
                      <a:r>
                        <a:rPr lang="en-US" altLang="ko-KR" sz="1200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) 10:00</a:t>
                      </a:r>
                      <a:endParaRPr lang="ko-KR" altLang="en-US" sz="1200" spc="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200" spc="-150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상촌면</a:t>
                      </a:r>
                      <a:r>
                        <a:rPr lang="ko-KR" altLang="en-US" sz="1200" spc="-150" dirty="0" smtClean="0">
                          <a:latin typeface="HY헤드라인M" pitchFamily="18" charset="-127"/>
                          <a:ea typeface="HY헤드라인M" pitchFamily="18" charset="-127"/>
                        </a:rPr>
                        <a:t> </a:t>
                      </a:r>
                      <a:r>
                        <a:rPr lang="ko-KR" altLang="en-US" sz="1200" spc="-150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다목적광장</a:t>
                      </a:r>
                      <a:endParaRPr lang="ko-KR" altLang="en-US" sz="1200" spc="-15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600</a:t>
                      </a:r>
                      <a:endParaRPr lang="ko-KR" altLang="en-US" sz="1200" spc="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200" spc="-150" dirty="0" smtClean="0">
                          <a:solidFill>
                            <a:srgbClr val="05AB0D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군수님 하실 일 </a:t>
                      </a:r>
                      <a:r>
                        <a:rPr lang="en-US" altLang="ko-KR" sz="1200" spc="-150" dirty="0" smtClean="0">
                          <a:solidFill>
                            <a:srgbClr val="05AB0D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: </a:t>
                      </a:r>
                      <a:r>
                        <a:rPr lang="ko-KR" altLang="en-US" sz="1200" spc="-150" dirty="0" smtClean="0">
                          <a:solidFill>
                            <a:srgbClr val="05AB0D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격려사</a:t>
                      </a: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</a:tr>
              <a:tr h="369894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200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제</a:t>
                      </a:r>
                      <a:r>
                        <a:rPr lang="en-US" altLang="ko-KR" sz="1200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42</a:t>
                      </a:r>
                      <a:r>
                        <a:rPr lang="ko-KR" altLang="en-US" sz="1200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회 </a:t>
                      </a:r>
                      <a:r>
                        <a:rPr lang="ko-KR" altLang="en-US" sz="1200" spc="0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학산중고등학교</a:t>
                      </a:r>
                      <a:r>
                        <a:rPr lang="ko-KR" altLang="en-US" sz="1200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 </a:t>
                      </a:r>
                      <a:r>
                        <a:rPr lang="ko-KR" altLang="en-US" sz="1200" spc="0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총동문체육대회</a:t>
                      </a:r>
                      <a:endParaRPr lang="en-US" altLang="ko-KR" sz="1200" spc="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5.11.(</a:t>
                      </a:r>
                      <a:r>
                        <a:rPr lang="ko-KR" altLang="en-US" sz="1200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토</a:t>
                      </a:r>
                      <a:r>
                        <a:rPr lang="en-US" altLang="ko-KR" sz="1200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) 10:30</a:t>
                      </a:r>
                      <a:endParaRPr lang="ko-KR" altLang="en-US" sz="1200" spc="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200" spc="-150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학산중고등학교</a:t>
                      </a:r>
                      <a:r>
                        <a:rPr lang="ko-KR" altLang="en-US" sz="1200" spc="-150" dirty="0" smtClean="0">
                          <a:latin typeface="HY헤드라인M" pitchFamily="18" charset="-127"/>
                          <a:ea typeface="HY헤드라인M" pitchFamily="18" charset="-127"/>
                        </a:rPr>
                        <a:t> 운동장</a:t>
                      </a:r>
                      <a:endParaRPr lang="ko-KR" altLang="en-US" sz="1200" spc="-15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500</a:t>
                      </a:r>
                      <a:endParaRPr lang="ko-KR" altLang="en-US" sz="1200" spc="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200" spc="-150" dirty="0" smtClean="0">
                          <a:solidFill>
                            <a:srgbClr val="05AB0D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군수님 하실 일 </a:t>
                      </a:r>
                      <a:r>
                        <a:rPr lang="en-US" altLang="ko-KR" sz="1200" spc="-150" dirty="0" smtClean="0">
                          <a:solidFill>
                            <a:srgbClr val="05AB0D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: </a:t>
                      </a:r>
                      <a:r>
                        <a:rPr lang="ko-KR" altLang="en-US" sz="1200" spc="-150" dirty="0" smtClean="0">
                          <a:solidFill>
                            <a:srgbClr val="05AB0D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축사</a:t>
                      </a: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</a:tr>
              <a:tr h="369894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200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제</a:t>
                      </a:r>
                      <a:r>
                        <a:rPr lang="en-US" altLang="ko-KR" sz="1200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27</a:t>
                      </a:r>
                      <a:r>
                        <a:rPr lang="ko-KR" altLang="en-US" sz="1200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회 영산학원 </a:t>
                      </a:r>
                      <a:r>
                        <a:rPr lang="ko-KR" altLang="en-US" sz="1200" spc="0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총동문</a:t>
                      </a:r>
                      <a:r>
                        <a:rPr lang="ko-KR" altLang="en-US" sz="1200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 친선체육대회</a:t>
                      </a:r>
                      <a:endParaRPr lang="en-US" altLang="ko-KR" sz="1200" spc="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5.11.(</a:t>
                      </a:r>
                      <a:r>
                        <a:rPr lang="ko-KR" altLang="en-US" sz="1200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토</a:t>
                      </a:r>
                      <a:r>
                        <a:rPr lang="en-US" altLang="ko-KR" sz="1200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) 11:00</a:t>
                      </a:r>
                      <a:endParaRPr lang="ko-KR" altLang="en-US" sz="1200" spc="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200" spc="-150" dirty="0" smtClean="0">
                          <a:latin typeface="HY헤드라인M" pitchFamily="18" charset="-127"/>
                          <a:ea typeface="HY헤드라인M" pitchFamily="18" charset="-127"/>
                        </a:rPr>
                        <a:t>영동인터넷고등학교</a:t>
                      </a:r>
                      <a:endParaRPr lang="ko-KR" altLang="en-US" sz="1200" spc="-15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300</a:t>
                      </a:r>
                      <a:endParaRPr lang="ko-KR" altLang="en-US" sz="1200" spc="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200" spc="-150" dirty="0" smtClean="0">
                          <a:solidFill>
                            <a:srgbClr val="05AB0D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군수님 하실 일 </a:t>
                      </a:r>
                      <a:r>
                        <a:rPr lang="en-US" altLang="ko-KR" sz="1200" spc="-150" dirty="0" smtClean="0">
                          <a:solidFill>
                            <a:srgbClr val="05AB0D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: </a:t>
                      </a:r>
                      <a:r>
                        <a:rPr lang="ko-KR" altLang="en-US" sz="1200" spc="-150" dirty="0" smtClean="0">
                          <a:solidFill>
                            <a:srgbClr val="05AB0D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축사</a:t>
                      </a: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</a:tr>
              <a:tr h="369894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200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제</a:t>
                      </a:r>
                      <a:r>
                        <a:rPr lang="en-US" altLang="ko-KR" sz="1200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26</a:t>
                      </a:r>
                      <a:r>
                        <a:rPr lang="ko-KR" altLang="en-US" sz="1200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회 미봉초등학교 </a:t>
                      </a:r>
                      <a:r>
                        <a:rPr lang="ko-KR" altLang="en-US" sz="1200" spc="0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총동문체육대회</a:t>
                      </a:r>
                      <a:endParaRPr lang="en-US" altLang="ko-KR" sz="1200" spc="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5.12.(</a:t>
                      </a:r>
                      <a:r>
                        <a:rPr lang="ko-KR" altLang="en-US" sz="1200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일</a:t>
                      </a:r>
                      <a:r>
                        <a:rPr lang="en-US" altLang="ko-KR" sz="1200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) 10:00</a:t>
                      </a:r>
                      <a:endParaRPr lang="ko-KR" altLang="en-US" sz="1200" spc="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200" spc="-150" dirty="0" smtClean="0">
                          <a:latin typeface="HY헤드라인M" pitchFamily="18" charset="-127"/>
                          <a:ea typeface="HY헤드라인M" pitchFamily="18" charset="-127"/>
                        </a:rPr>
                        <a:t>미봉초등학교</a:t>
                      </a:r>
                      <a:endParaRPr lang="ko-KR" altLang="en-US" sz="1200" spc="-15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300</a:t>
                      </a:r>
                      <a:endParaRPr lang="ko-KR" altLang="en-US" sz="1200" spc="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200" spc="-150" dirty="0" smtClean="0">
                          <a:solidFill>
                            <a:srgbClr val="05AB0D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군수님 하실 일 </a:t>
                      </a:r>
                      <a:r>
                        <a:rPr lang="en-US" altLang="ko-KR" sz="1200" spc="-150" dirty="0" smtClean="0">
                          <a:solidFill>
                            <a:srgbClr val="05AB0D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: </a:t>
                      </a:r>
                      <a:r>
                        <a:rPr lang="ko-KR" altLang="en-US" sz="1200" spc="-150" dirty="0" smtClean="0">
                          <a:solidFill>
                            <a:srgbClr val="05AB0D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축사</a:t>
                      </a: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</a:tr>
              <a:tr h="369894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200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제</a:t>
                      </a:r>
                      <a:r>
                        <a:rPr lang="en-US" altLang="ko-KR" sz="1200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4</a:t>
                      </a:r>
                      <a:r>
                        <a:rPr lang="ko-KR" altLang="en-US" sz="1200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회 </a:t>
                      </a:r>
                      <a:r>
                        <a:rPr lang="ko-KR" altLang="en-US" sz="1200" spc="0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영동군체육회장배</a:t>
                      </a:r>
                      <a:r>
                        <a:rPr lang="ko-KR" altLang="en-US" sz="1200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 족구대회</a:t>
                      </a:r>
                      <a:endParaRPr lang="en-US" altLang="ko-KR" sz="1200" spc="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5.18.(</a:t>
                      </a:r>
                      <a:r>
                        <a:rPr lang="ko-KR" altLang="en-US" sz="1200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토</a:t>
                      </a:r>
                      <a:r>
                        <a:rPr lang="en-US" altLang="ko-KR" sz="1200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) 10:00</a:t>
                      </a:r>
                      <a:endParaRPr lang="ko-KR" altLang="en-US" sz="1200" spc="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200" spc="-150" dirty="0" smtClean="0">
                          <a:latin typeface="HY헤드라인M" pitchFamily="18" charset="-127"/>
                          <a:ea typeface="HY헤드라인M" pitchFamily="18" charset="-127"/>
                        </a:rPr>
                        <a:t>영동군민족구장</a:t>
                      </a:r>
                      <a:endParaRPr lang="ko-KR" altLang="en-US" sz="1200" spc="-15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220</a:t>
                      </a:r>
                      <a:endParaRPr lang="ko-KR" altLang="en-US" sz="1200" spc="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200" spc="-150" dirty="0" smtClean="0">
                          <a:solidFill>
                            <a:srgbClr val="05AB0D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군수님 하실 일 </a:t>
                      </a:r>
                      <a:r>
                        <a:rPr lang="en-US" altLang="ko-KR" sz="1200" spc="-150" dirty="0" smtClean="0">
                          <a:solidFill>
                            <a:srgbClr val="05AB0D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: </a:t>
                      </a:r>
                      <a:r>
                        <a:rPr lang="ko-KR" altLang="en-US" sz="1200" spc="-150" dirty="0" smtClean="0">
                          <a:solidFill>
                            <a:srgbClr val="05AB0D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격려사</a:t>
                      </a: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</a:tr>
              <a:tr h="505546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200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제</a:t>
                      </a:r>
                      <a:r>
                        <a:rPr lang="en-US" altLang="ko-KR" sz="1200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17</a:t>
                      </a:r>
                      <a:r>
                        <a:rPr lang="ko-KR" altLang="en-US" sz="1200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회 영동군체육회장기 </a:t>
                      </a:r>
                      <a:endParaRPr lang="en-US" altLang="ko-KR" sz="1200" spc="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algn="ctr" latinLnBrk="1"/>
                      <a:r>
                        <a:rPr lang="ko-KR" altLang="en-US" sz="1200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직장단체테니스대회</a:t>
                      </a:r>
                      <a:endParaRPr lang="en-US" altLang="ko-KR" sz="1200" spc="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5.25.(</a:t>
                      </a:r>
                      <a:r>
                        <a:rPr lang="ko-KR" altLang="en-US" sz="1200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토</a:t>
                      </a:r>
                      <a:r>
                        <a:rPr lang="en-US" altLang="ko-KR" sz="1200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) 09:00</a:t>
                      </a:r>
                      <a:endParaRPr lang="ko-KR" altLang="en-US" sz="1200" spc="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200" spc="-150" dirty="0" smtClean="0">
                          <a:latin typeface="HY헤드라인M" pitchFamily="18" charset="-127"/>
                          <a:ea typeface="HY헤드라인M" pitchFamily="18" charset="-127"/>
                        </a:rPr>
                        <a:t>영동군민테니스장 외</a:t>
                      </a:r>
                      <a:endParaRPr lang="en-US" altLang="ko-KR" sz="1200" spc="-15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algn="ctr" latinLnBrk="1"/>
                      <a:r>
                        <a:rPr lang="ko-KR" altLang="en-US" sz="1200" spc="-150" dirty="0" smtClean="0">
                          <a:latin typeface="HY헤드라인M" pitchFamily="18" charset="-127"/>
                          <a:ea typeface="HY헤드라인M" pitchFamily="18" charset="-127"/>
                        </a:rPr>
                        <a:t> 보조경기장</a:t>
                      </a:r>
                      <a:endParaRPr lang="ko-KR" altLang="en-US" sz="1200" spc="-15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150</a:t>
                      </a:r>
                      <a:endParaRPr lang="ko-KR" altLang="en-US" sz="1200" spc="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200" spc="-150" dirty="0" smtClean="0">
                          <a:solidFill>
                            <a:srgbClr val="05AB0D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군수님 하실 일 </a:t>
                      </a:r>
                      <a:r>
                        <a:rPr lang="en-US" altLang="ko-KR" sz="1200" spc="-150" dirty="0" smtClean="0">
                          <a:solidFill>
                            <a:srgbClr val="05AB0D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: </a:t>
                      </a:r>
                      <a:r>
                        <a:rPr lang="ko-KR" altLang="en-US" sz="1200" spc="-150" dirty="0" smtClean="0">
                          <a:solidFill>
                            <a:srgbClr val="05AB0D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격려사</a:t>
                      </a: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</a:tr>
              <a:tr h="369894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2019</a:t>
                      </a:r>
                      <a:r>
                        <a:rPr lang="en-US" altLang="ko-KR" sz="1200" spc="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 </a:t>
                      </a:r>
                      <a:r>
                        <a:rPr lang="ko-KR" altLang="en-US" sz="1200" spc="0" baseline="0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영동군씨름왕</a:t>
                      </a:r>
                      <a:r>
                        <a:rPr lang="ko-KR" altLang="en-US" sz="1200" spc="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 선발대회</a:t>
                      </a:r>
                      <a:endParaRPr lang="en-US" altLang="ko-KR" sz="1200" spc="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5.26.(</a:t>
                      </a:r>
                      <a:r>
                        <a:rPr lang="ko-KR" altLang="en-US" sz="1200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일</a:t>
                      </a:r>
                      <a:r>
                        <a:rPr lang="en-US" altLang="ko-KR" sz="1200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) </a:t>
                      </a:r>
                      <a:endParaRPr lang="ko-KR" altLang="en-US" sz="1200" spc="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200" spc="-150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영동천</a:t>
                      </a:r>
                      <a:r>
                        <a:rPr lang="ko-KR" altLang="en-US" sz="1200" spc="-150" dirty="0" smtClean="0">
                          <a:latin typeface="HY헤드라인M" pitchFamily="18" charset="-127"/>
                          <a:ea typeface="HY헤드라인M" pitchFamily="18" charset="-127"/>
                        </a:rPr>
                        <a:t> </a:t>
                      </a:r>
                      <a:r>
                        <a:rPr lang="ko-KR" altLang="en-US" sz="1200" spc="-150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둔치</a:t>
                      </a:r>
                      <a:r>
                        <a:rPr lang="ko-KR" altLang="en-US" sz="1200" spc="-150" dirty="0" smtClean="0">
                          <a:latin typeface="HY헤드라인M" pitchFamily="18" charset="-127"/>
                          <a:ea typeface="HY헤드라인M" pitchFamily="18" charset="-127"/>
                        </a:rPr>
                        <a:t>  </a:t>
                      </a:r>
                      <a:r>
                        <a:rPr lang="ko-KR" altLang="en-US" sz="1200" spc="-150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씨름장</a:t>
                      </a:r>
                      <a:endParaRPr lang="ko-KR" altLang="en-US" sz="1200" spc="-15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300</a:t>
                      </a:r>
                      <a:endParaRPr lang="ko-KR" altLang="en-US" sz="1200" spc="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200" spc="-150" dirty="0" smtClean="0">
                          <a:solidFill>
                            <a:srgbClr val="05AB0D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군수님 하실 일 </a:t>
                      </a:r>
                      <a:r>
                        <a:rPr lang="en-US" altLang="ko-KR" sz="1200" spc="-150" dirty="0" smtClean="0">
                          <a:solidFill>
                            <a:srgbClr val="05AB0D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: </a:t>
                      </a:r>
                      <a:r>
                        <a:rPr lang="ko-KR" altLang="en-US" sz="1200" spc="-150" dirty="0" smtClean="0">
                          <a:solidFill>
                            <a:srgbClr val="05AB0D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격려사</a:t>
                      </a: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</a:tr>
              <a:tr h="505546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200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제</a:t>
                      </a:r>
                      <a:r>
                        <a:rPr lang="en-US" altLang="ko-KR" sz="1200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62</a:t>
                      </a:r>
                      <a:r>
                        <a:rPr lang="ko-KR" altLang="en-US" sz="1200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회 전국여름철</a:t>
                      </a:r>
                      <a:endParaRPr lang="en-US" altLang="ko-KR" sz="1200" spc="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algn="ctr" latinLnBrk="1"/>
                      <a:r>
                        <a:rPr lang="ko-KR" altLang="en-US" sz="1200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 배드민턴선수권대회 참가</a:t>
                      </a:r>
                      <a:endParaRPr lang="en-US" altLang="ko-KR" sz="1200" spc="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5.8.(</a:t>
                      </a:r>
                      <a:r>
                        <a:rPr lang="ko-KR" altLang="en-US" sz="1200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수</a:t>
                      </a:r>
                      <a:r>
                        <a:rPr lang="en-US" altLang="ko-KR" sz="1200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)~5.15.(</a:t>
                      </a:r>
                      <a:r>
                        <a:rPr lang="ko-KR" altLang="en-US" sz="1200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수</a:t>
                      </a:r>
                      <a:r>
                        <a:rPr lang="en-US" altLang="ko-KR" sz="1200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  <a:endParaRPr lang="ko-KR" altLang="en-US" sz="1200" spc="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200" spc="-150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강진제</a:t>
                      </a:r>
                      <a:r>
                        <a:rPr lang="en-US" altLang="ko-KR" sz="1200" spc="-150" dirty="0" smtClean="0">
                          <a:latin typeface="HY헤드라인M" pitchFamily="18" charset="-127"/>
                          <a:ea typeface="HY헤드라인M" pitchFamily="18" charset="-127"/>
                        </a:rPr>
                        <a:t>2</a:t>
                      </a:r>
                      <a:r>
                        <a:rPr lang="ko-KR" altLang="en-US" sz="1200" spc="-150" dirty="0" smtClean="0">
                          <a:latin typeface="HY헤드라인M" pitchFamily="18" charset="-127"/>
                          <a:ea typeface="HY헤드라인M" pitchFamily="18" charset="-127"/>
                        </a:rPr>
                        <a:t>실내체육관</a:t>
                      </a:r>
                      <a:endParaRPr lang="ko-KR" altLang="en-US" sz="1200" spc="-15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8</a:t>
                      </a:r>
                      <a:endParaRPr lang="ko-KR" altLang="en-US" sz="1200" spc="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200" spc="-150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직장운동경기부</a:t>
                      </a:r>
                      <a:endParaRPr lang="ko-KR" altLang="en-US" sz="1200" spc="-15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179388" y="260648"/>
            <a:ext cx="8641084" cy="29289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▣ 이달의 중점 홍보 사항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영동 군민의 날 기념행사  </a:t>
            </a:r>
            <a:r>
              <a:rPr lang="en-US" altLang="ko-KR" sz="2400" b="1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포스터</a:t>
            </a:r>
            <a:r>
              <a:rPr lang="en-US" altLang="ko-KR" sz="2400" b="1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,  </a:t>
            </a:r>
            <a:r>
              <a:rPr lang="ko-KR" altLang="en-US" sz="2400" b="1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현수막</a:t>
            </a:r>
            <a:r>
              <a:rPr lang="en-US" altLang="ko-KR" sz="2400" b="1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,  </a:t>
            </a:r>
            <a:r>
              <a:rPr lang="ko-KR" altLang="en-US" sz="2400" b="1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지역신문</a:t>
            </a:r>
            <a:r>
              <a:rPr lang="en-US" altLang="ko-KR" sz="2400" b="1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5</a:t>
            </a: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2019 </a:t>
            </a:r>
            <a:r>
              <a:rPr lang="ko-KR" altLang="en-US" sz="2400" b="1" spc="-150" dirty="0" err="1" smtClean="0">
                <a:latin typeface="HY헤드라인M" pitchFamily="18" charset="-127"/>
                <a:ea typeface="HY헤드라인M" pitchFamily="18" charset="-127"/>
              </a:rPr>
              <a:t>영동군씨름왕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 선발대회 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현수막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홈페이지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spc="-150" dirty="0" err="1" smtClean="0">
                <a:latin typeface="HY헤드라인M" pitchFamily="18" charset="-127"/>
                <a:ea typeface="HY헤드라인M" pitchFamily="18" charset="-127"/>
              </a:rPr>
              <a:t>감고을소식지</a:t>
            </a:r>
            <a:endParaRPr lang="en-US" altLang="ko-KR" sz="2400" b="1" spc="-15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endParaRPr lang="en-US" altLang="ko-KR" sz="2400" b="1" spc="-15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spc="-150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r>
              <a:rPr lang="en-US" altLang="ko-KR" sz="2400" b="1" spc="-15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     </a:t>
            </a:r>
          </a:p>
        </p:txBody>
      </p:sp>
    </p:spTree>
  </p:cSld>
  <p:clrMapOvr>
    <a:masterClrMapping/>
  </p:clrMapOvr>
  <p:transition/>
</p:sld>
</file>

<file path=ppt/theme/theme1.xml><?xml version="1.0" encoding="utf-8"?>
<a:theme xmlns:a="http://schemas.openxmlformats.org/drawingml/2006/main" name="2_조화">
  <a:themeElements>
    <a:clrScheme name="2_조화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2_조화">
      <a:majorFont>
        <a:latin typeface="굴림"/>
        <a:ea typeface="굴림"/>
        <a:cs typeface=""/>
      </a:majorFont>
      <a:minorFont>
        <a:latin typeface="굴림"/>
        <a:ea typeface="굴림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>
            <a:alpha val="30000"/>
          </a:schemeClr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bg2">
              <a:alpha val="50000"/>
            </a:schemeClr>
          </a:outerShdw>
        </a:effectLst>
      </a:spPr>
      <a:bodyPr vert="horz" wrap="square" lIns="92075" tIns="46038" rIns="92075" bIns="46038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Y견고딕" pitchFamily="18" charset="-127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>
            <a:alpha val="30000"/>
          </a:schemeClr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bg2">
              <a:alpha val="50000"/>
            </a:schemeClr>
          </a:outerShdw>
        </a:effectLst>
      </a:spPr>
      <a:bodyPr vert="horz" wrap="square" lIns="92075" tIns="46038" rIns="92075" bIns="46038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Y견고딕" pitchFamily="18" charset="-127"/>
          </a:defRPr>
        </a:defPPr>
      </a:lstStyle>
    </a:lnDef>
  </a:objectDefaults>
  <a:extraClrSchemeLst>
    <a:extraClrScheme>
      <a:clrScheme name="2_조화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조화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조화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78394</TotalTime>
  <Words>588</Words>
  <Application>Microsoft Office PowerPoint</Application>
  <PresentationFormat>화면 슬라이드 쇼(4:3)</PresentationFormat>
  <Paragraphs>165</Paragraphs>
  <Slides>5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5</vt:i4>
      </vt:variant>
    </vt:vector>
  </HeadingPairs>
  <TitlesOfParts>
    <vt:vector size="6" baseType="lpstr">
      <vt:lpstr>2_조화</vt:lpstr>
      <vt:lpstr>슬라이드 1</vt:lpstr>
      <vt:lpstr>슬라이드 2</vt:lpstr>
      <vt:lpstr>슬라이드 3</vt:lpstr>
      <vt:lpstr>슬라이드 4</vt:lpstr>
      <vt:lpstr>슬라이드 5</vt:lpstr>
    </vt:vector>
  </TitlesOfParts>
  <Company>영동 공돌이 공순이 회사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ancho</dc:creator>
  <cp:lastModifiedBy>owner</cp:lastModifiedBy>
  <cp:revision>12146</cp:revision>
  <cp:lastPrinted>2019-02-27T07:31:46Z</cp:lastPrinted>
  <dcterms:modified xsi:type="dcterms:W3CDTF">2019-05-03T04:49:43Z</dcterms:modified>
</cp:coreProperties>
</file>