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6042" r:id="rId2"/>
    <p:sldId id="6855" r:id="rId3"/>
    <p:sldId id="6854" r:id="rId4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94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944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>
            <a:lvl1pPr algn="l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4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>
            <a:lvl1pPr algn="r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b" anchorCtr="0" compatLnSpc="1">
            <a:prstTxWarp prst="textNoShape">
              <a:avLst/>
            </a:prstTxWarp>
          </a:bodyPr>
          <a:lstStyle>
            <a:lvl1pPr algn="l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4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b" anchorCtr="0" compatLnSpc="1">
            <a:prstTxWarp prst="textNoShape">
              <a:avLst/>
            </a:prstTxWarp>
          </a:bodyPr>
          <a:lstStyle>
            <a:lvl1pPr algn="r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>
            <a:lvl1pPr algn="l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4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>
            <a:lvl1pPr algn="r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8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b" anchorCtr="0" compatLnSpc="1">
            <a:prstTxWarp prst="textNoShape">
              <a:avLst/>
            </a:prstTxWarp>
          </a:bodyPr>
          <a:lstStyle>
            <a:lvl1pPr algn="l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4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b" anchorCtr="0" compatLnSpc="1">
            <a:prstTxWarp prst="textNoShape">
              <a:avLst/>
            </a:prstTxWarp>
          </a:bodyPr>
          <a:lstStyle>
            <a:lvl1pPr algn="r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2230" y="9431974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696" tIns="45334" rIns="90696" bIns="45334" anchor="b"/>
          <a:lstStyle/>
          <a:p>
            <a:pPr algn="r" defTabSz="879563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563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3" y="4715192"/>
            <a:ext cx="5434335" cy="4466274"/>
          </a:xfrm>
          <a:noFill/>
          <a:ln/>
        </p:spPr>
        <p:txBody>
          <a:bodyPr lIns="90687" tIns="45329" rIns="90687" bIns="4532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2228" y="9431971"/>
            <a:ext cx="2945448" cy="494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23" tIns="45349" rIns="90723" bIns="45349" anchor="b"/>
          <a:lstStyle>
            <a:lvl1pPr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20FCEF0-CA89-4746-B551-DBED76821B97}" type="slidenum">
              <a:rPr kumimoji="0" lang="en-US" altLang="ko-KR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kumimoji="0" lang="en-US" altLang="ko-K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6788" y="758825"/>
            <a:ext cx="4916487" cy="368617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439" y="4723120"/>
            <a:ext cx="4996798" cy="44440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77" tIns="45473" rIns="90977" bIns="45473"/>
          <a:lstStyle/>
          <a:p>
            <a:pPr eaLnBrk="1" hangingPunct="1"/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667932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2021-03-17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2021-03-17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2021-03-17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2021-03-17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2021-03-17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2021-03-17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2021-03-17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2021-03-17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2021-03-17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2021-03-17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2021-03-17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87624" y="2108993"/>
            <a:ext cx="623887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 족 행 복 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5371" y="188640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개학기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학교주변 청소년유해환경 민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•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 합동점검</a:t>
            </a:r>
          </a:p>
          <a:p>
            <a:pPr marL="914400" lvl="1" indent="-457200"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25.(</a:t>
            </a:r>
            <a:r>
              <a:rPr lang="ko-KR" altLang="en-US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영동경찰서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청소년상담센터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중앙사거리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청소년유해환경 개선 캠페인 및 청소년보호법 위반 점검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5371" y="1844824"/>
            <a:ext cx="9108629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아동복지심의위원회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서면심의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3.24.(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보호대상아동의 보호조치 사항 심의</a:t>
            </a:r>
            <a:endParaRPr lang="ko-KR" altLang="en-US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496" y="3250138"/>
            <a:ext cx="8817928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11:00 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에넥스노동조합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170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3. 25.(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영동군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운동경기부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</a:b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35496" y="5203646"/>
            <a:ext cx="9036496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평생학습도시 지정  발표 심사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 23.(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11:00 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장소 미정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서울역 인근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가족행복과장외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</a:b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 하실 일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모두말씀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의지표명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6741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3"/>
          <p:cNvSpPr>
            <a:spLocks noChangeArrowheads="1"/>
          </p:cNvSpPr>
          <p:nvPr/>
        </p:nvSpPr>
        <p:spPr bwMode="auto">
          <a:xfrm>
            <a:off x="179388" y="249238"/>
            <a:ext cx="8964612" cy="606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 eaLnBrk="1" latinLnBrk="1" hangingPunct="1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b="1" dirty="0" smtClean="0">
              <a:solidFill>
                <a:srgbClr val="FFFFFF"/>
              </a:solidFill>
              <a:latin typeface="굴림" panose="020B0600000101010101" pitchFamily="50" charset="-127"/>
              <a:ea typeface="굴림" panose="020B0600000101010101" pitchFamily="50" charset="-127"/>
              <a:sym typeface="Symbol" panose="05050102010706020507" pitchFamily="18" charset="2"/>
            </a:endParaRPr>
          </a:p>
          <a:p>
            <a:pPr algn="ctr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예산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신속집행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소비</a:t>
            </a:r>
            <a:r>
              <a:rPr lang="en-US" altLang="ko-KR" sz="2800" b="1" dirty="0">
                <a:solidFill>
                  <a:srgbClr val="0000FF"/>
                </a:solidFill>
                <a:sym typeface="Symbol" panose="05050102010706020507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투자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추진현황</a:t>
            </a: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집행현황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(3. 16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 기준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단위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%)</a:t>
            </a: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40000"/>
              </a:lnSpc>
              <a:buClr>
                <a:schemeClr val="tx1"/>
              </a:buClr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sz="1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sz="1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금주 집행대상사업</a:t>
            </a:r>
            <a:r>
              <a:rPr lang="en-US" altLang="ko-KR" sz="2400" b="1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defRPr/>
            </a:pPr>
            <a:r>
              <a:rPr lang="en-US" altLang="ko-KR" sz="2000" b="1" dirty="0" smtClean="0">
                <a:latin typeface="HY견고딕" panose="02030600000101010101" pitchFamily="18" charset="-127"/>
              </a:rPr>
              <a:t>  - </a:t>
            </a:r>
            <a:r>
              <a:rPr lang="ko-KR" altLang="en-US" sz="2000" b="1" dirty="0">
                <a:latin typeface="HY견고딕" panose="02030600000101010101" pitchFamily="18" charset="-127"/>
              </a:rPr>
              <a:t>황간 청소년문화의 집 도서 구입</a:t>
            </a:r>
            <a:r>
              <a:rPr lang="en-US" altLang="ko-KR" sz="2000" b="1" dirty="0">
                <a:latin typeface="HY견고딕" panose="02030600000101010101" pitchFamily="18" charset="-127"/>
              </a:rPr>
              <a:t>(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투자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/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상반기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)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              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    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:  4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백만원 </a:t>
            </a:r>
            <a:endParaRPr lang="en-US" altLang="ko-KR" sz="2000" b="1" dirty="0" smtClean="0">
              <a:latin typeface="HY견고딕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defRPr/>
            </a:pPr>
            <a:r>
              <a:rPr lang="en-US" altLang="ko-KR" sz="2000" b="1" dirty="0">
                <a:latin typeface="HY견고딕" panose="02030600000101010101" pitchFamily="18" charset="-127"/>
              </a:rPr>
              <a:t> 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 - </a:t>
            </a:r>
            <a:r>
              <a:rPr lang="ko-KR" altLang="en-US" sz="2000" b="1" dirty="0">
                <a:latin typeface="HY견고딕" panose="02030600000101010101" pitchFamily="18" charset="-127"/>
              </a:rPr>
              <a:t>영동군 청소년수련관 도서 구입 </a:t>
            </a:r>
            <a:r>
              <a:rPr lang="en-US" altLang="ko-KR" sz="2000" b="1" dirty="0">
                <a:latin typeface="HY견고딕" panose="02030600000101010101" pitchFamily="18" charset="-127"/>
              </a:rPr>
              <a:t>(</a:t>
            </a:r>
            <a:r>
              <a:rPr lang="ko-KR" altLang="en-US" sz="2000" b="1" dirty="0">
                <a:latin typeface="HY견고딕" panose="02030600000101010101" pitchFamily="18" charset="-127"/>
              </a:rPr>
              <a:t>투자</a:t>
            </a:r>
            <a:r>
              <a:rPr lang="en-US" altLang="ko-KR" sz="2000" b="1" dirty="0">
                <a:latin typeface="HY견고딕" panose="02030600000101010101" pitchFamily="18" charset="-127"/>
              </a:rPr>
              <a:t>/</a:t>
            </a:r>
            <a:r>
              <a:rPr lang="ko-KR" altLang="en-US" sz="2000" b="1" dirty="0">
                <a:latin typeface="HY견고딕" panose="02030600000101010101" pitchFamily="18" charset="-127"/>
              </a:rPr>
              <a:t>상반기</a:t>
            </a:r>
            <a:r>
              <a:rPr lang="en-US" altLang="ko-KR" sz="2000" b="1" dirty="0">
                <a:latin typeface="HY견고딕" panose="02030600000101010101" pitchFamily="18" charset="-127"/>
              </a:rPr>
              <a:t>)</a:t>
            </a:r>
            <a:r>
              <a:rPr lang="ko-KR" altLang="en-US" sz="2000" b="1" dirty="0">
                <a:latin typeface="HY견고딕" panose="02030600000101010101" pitchFamily="18" charset="-127"/>
              </a:rPr>
              <a:t>       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           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:  </a:t>
            </a:r>
            <a:r>
              <a:rPr lang="en-US" altLang="ko-KR" sz="2000" b="1" dirty="0">
                <a:latin typeface="HY견고딕" panose="02030600000101010101" pitchFamily="18" charset="-127"/>
              </a:rPr>
              <a:t>3</a:t>
            </a:r>
            <a:r>
              <a:rPr lang="ko-KR" altLang="en-US" sz="2000" b="1" dirty="0">
                <a:latin typeface="HY견고딕" panose="02030600000101010101" pitchFamily="18" charset="-127"/>
              </a:rPr>
              <a:t>백만원</a:t>
            </a:r>
            <a:endParaRPr lang="en-US" altLang="ko-KR" sz="2000" b="1" dirty="0">
              <a:latin typeface="HY견고딕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defRPr/>
            </a:pPr>
            <a:endParaRPr lang="en-US" altLang="ko-KR" sz="2000" b="1" dirty="0">
              <a:latin typeface="HY견고딕" panose="02030600000101010101" pitchFamily="18" charset="-127"/>
            </a:endParaRP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부진사유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및 향후 집행계획   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defRPr/>
            </a:pPr>
            <a:r>
              <a:rPr lang="en-US" altLang="ko-KR" sz="2000" b="1" dirty="0" smtClean="0">
                <a:latin typeface="HY견고딕" panose="02030600000101010101" pitchFamily="18" charset="-127"/>
              </a:rPr>
              <a:t>  - </a:t>
            </a:r>
            <a:r>
              <a:rPr lang="en-US" altLang="ko-KR" sz="2000" b="1" dirty="0">
                <a:latin typeface="HY견고딕" panose="02030600000101010101" pitchFamily="18" charset="-127"/>
              </a:rPr>
              <a:t>2/4</a:t>
            </a:r>
            <a:r>
              <a:rPr lang="ko-KR" altLang="en-US" sz="2000" b="1" dirty="0">
                <a:latin typeface="HY견고딕" panose="02030600000101010101" pitchFamily="18" charset="-127"/>
              </a:rPr>
              <a:t>분기 </a:t>
            </a:r>
            <a:r>
              <a:rPr lang="ko-KR" altLang="en-US" sz="2000" b="1" dirty="0" err="1">
                <a:latin typeface="HY견고딕" panose="02030600000101010101" pitchFamily="18" charset="-127"/>
              </a:rPr>
              <a:t>건강강정다문화가족지원센터</a:t>
            </a:r>
            <a:r>
              <a:rPr lang="ko-KR" altLang="en-US" sz="2000" b="1" dirty="0">
                <a:latin typeface="HY견고딕" panose="02030600000101010101" pitchFamily="18" charset="-127"/>
              </a:rPr>
              <a:t> </a:t>
            </a:r>
            <a:r>
              <a:rPr lang="ko-KR" altLang="en-US" sz="2000" b="1" dirty="0" err="1" smtClean="0">
                <a:latin typeface="HY견고딕" panose="02030600000101010101" pitchFamily="18" charset="-127"/>
              </a:rPr>
              <a:t>민간위탁금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(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상반기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)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 </a:t>
            </a:r>
            <a:r>
              <a:rPr lang="en-US" altLang="ko-KR" sz="2000" b="1" dirty="0">
                <a:latin typeface="HY견고딕" panose="02030600000101010101" pitchFamily="18" charset="-127"/>
              </a:rPr>
              <a:t>: 80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백만원</a:t>
            </a:r>
            <a:endParaRPr lang="en-US" altLang="ko-KR" sz="2000" b="1" dirty="0" smtClean="0">
              <a:latin typeface="HY견고딕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defRPr/>
            </a:pPr>
            <a:r>
              <a:rPr lang="en-US" altLang="ko-KR" sz="2000" b="1" dirty="0">
                <a:latin typeface="HY견고딕" panose="02030600000101010101" pitchFamily="18" charset="-127"/>
              </a:rPr>
              <a:t> 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 - 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다문화가족 </a:t>
            </a:r>
            <a:r>
              <a:rPr lang="ko-KR" altLang="en-US" sz="2000" b="1" dirty="0" err="1" smtClean="0">
                <a:latin typeface="HY견고딕" panose="02030600000101010101" pitchFamily="18" charset="-127"/>
              </a:rPr>
              <a:t>특성화사업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 </a:t>
            </a:r>
            <a:r>
              <a:rPr lang="ko-KR" altLang="en-US" sz="2000" b="1" dirty="0" err="1" smtClean="0">
                <a:latin typeface="HY견고딕" panose="02030600000101010101" pitchFamily="18" charset="-127"/>
              </a:rPr>
              <a:t>민간위탁금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(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상반기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)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                     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: 50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백만원</a:t>
            </a:r>
            <a:endParaRPr lang="en-US" altLang="ko-KR" sz="20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r>
              <a:rPr lang="en-US" altLang="ko-KR" sz="20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</a:p>
        </p:txBody>
      </p:sp>
      <p:graphicFrame>
        <p:nvGraphicFramePr>
          <p:cNvPr id="252950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46961"/>
              </p:ext>
            </p:extLst>
          </p:nvPr>
        </p:nvGraphicFramePr>
        <p:xfrm>
          <a:off x="755650" y="1389063"/>
          <a:ext cx="7781923" cy="1392238"/>
        </p:xfrm>
        <a:graphic>
          <a:graphicData uri="http://schemas.openxmlformats.org/drawingml/2006/table">
            <a:tbl>
              <a:tblPr/>
              <a:tblGrid>
                <a:gridCol w="1152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425373485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79">
                  <a:extLst>
                    <a:ext uri="{9D8B030D-6E8A-4147-A177-3AD203B41FA5}">
                      <a16:colId xmlns:a16="http://schemas.microsoft.com/office/drawing/2014/main" val="286322218"/>
                    </a:ext>
                  </a:extLst>
                </a:gridCol>
                <a:gridCol w="437181">
                  <a:extLst>
                    <a:ext uri="{9D8B030D-6E8A-4147-A177-3AD203B41FA5}">
                      <a16:colId xmlns:a16="http://schemas.microsoft.com/office/drawing/2014/main" val="3663432741"/>
                    </a:ext>
                  </a:extLst>
                </a:gridCol>
              </a:tblGrid>
              <a:tr h="30946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구 분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목표액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(A)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집행실적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누계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)(B)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(C=B/A)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집행계획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전망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비 고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92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금주 </a:t>
                      </a: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누계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611418"/>
                  </a:ext>
                </a:extLst>
              </a:tr>
              <a:tr h="360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상반기 신속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9,806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3,084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31.4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7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3,091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31.5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소비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·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투자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1,522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343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22.5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7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350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22.9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389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985753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103929</TotalTime>
  <Words>257</Words>
  <Application>Microsoft Office PowerPoint</Application>
  <PresentationFormat>화면 슬라이드 쇼(4:3)</PresentationFormat>
  <Paragraphs>54</Paragraphs>
  <Slides>3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16768</cp:revision>
  <cp:lastPrinted>2021-03-17T01:44:06Z</cp:lastPrinted>
  <dcterms:modified xsi:type="dcterms:W3CDTF">2021-03-17T08:59:41Z</dcterms:modified>
</cp:coreProperties>
</file>