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64" r:id="rId2"/>
    <p:sldId id="5974" r:id="rId3"/>
    <p:sldId id="5972" r:id="rId4"/>
  </p:sldIdLst>
  <p:sldSz cx="9144000" cy="6858000" type="screen4x3"/>
  <p:notesSz cx="9926638" cy="6797675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0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541" autoAdjust="0"/>
  </p:normalViewPr>
  <p:slideViewPr>
    <p:cSldViewPr>
      <p:cViewPr varScale="1">
        <p:scale>
          <a:sx n="107" d="100"/>
          <a:sy n="107" d="100"/>
        </p:scale>
        <p:origin x="204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0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4402" y="3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58932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4402" y="6458932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4402" y="3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1838" y="511175"/>
            <a:ext cx="3398837" cy="25479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2171" y="3228925"/>
            <a:ext cx="7282312" cy="3058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58932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4402" y="6458932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24407" y="6458933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696" tIns="45334" rIns="90696" bIns="45334" anchor="b"/>
          <a:lstStyle/>
          <a:p>
            <a:pPr algn="r" defTabSz="879564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9564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24407" y="6458933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696" tIns="45334" rIns="90696" bIns="45334" anchor="b"/>
          <a:lstStyle/>
          <a:p>
            <a:pPr algn="r" defTabSz="879564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564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5674" y="3228924"/>
            <a:ext cx="7935292" cy="3058465"/>
          </a:xfrm>
          <a:noFill/>
          <a:ln/>
        </p:spPr>
        <p:txBody>
          <a:bodyPr lIns="90687" tIns="45329" rIns="90687" bIns="45329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41923" y="9406740"/>
            <a:ext cx="2937569" cy="493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69" tIns="45223" rIns="90469" bIns="45223" anchor="b"/>
          <a:lstStyle>
            <a:lvl1pPr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20FCEF0-CA89-4746-B551-DBED76821B97}" type="slidenum">
              <a:rPr kumimoji="0" lang="en-US" altLang="ko-KR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</a:t>
            </a:fld>
            <a:endParaRPr kumimoji="0" lang="en-US" altLang="ko-K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3613" y="755650"/>
            <a:ext cx="4903787" cy="367665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030" y="4710484"/>
            <a:ext cx="4983430" cy="4432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23" tIns="45345" rIns="90723" bIns="45345"/>
          <a:lstStyle/>
          <a:p>
            <a:pPr eaLnBrk="1" hangingPunct="1"/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930981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2021-05-12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2021-05-12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2021-05-12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2021-05-12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2021-05-12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2021-05-12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2021-05-12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2021-05-12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2021-05-12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2021-05-12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2021-05-12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0" y="241682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11:00 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 기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</a:b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16632"/>
            <a:ext cx="9144000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고위험아동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유관기관 합동점검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17:00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고위험아동가정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점검자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경찰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아동보호전문기관팀장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1 ,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아동학대전담공무원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아동의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안전여부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 점검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17" y="4293096"/>
            <a:ext cx="9142983" cy="2305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kumimoji="0"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충청북도 사회적거리두기 준</a:t>
            </a:r>
            <a:r>
              <a:rPr kumimoji="0" lang="en-US" altLang="ko-KR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kumimoji="0"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 연장 </a:t>
            </a:r>
            <a:r>
              <a:rPr kumimoji="0" lang="ko-KR" altLang="en-US" sz="2800" b="1" spc="-15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방역이행</a:t>
            </a:r>
            <a:r>
              <a:rPr kumimoji="0"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점검</a:t>
            </a:r>
            <a:endParaRPr lang="en-US" altLang="ko-KR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5. 17.(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5. 23.(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식품안팀장외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일반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휴게음식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제과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유흥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목욕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이미용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대형마트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숙박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마스크착용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출입자명단관리 등 시설 별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방역수칙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이행 여부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49545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3"/>
          <p:cNvSpPr>
            <a:spLocks noChangeArrowheads="1"/>
          </p:cNvSpPr>
          <p:nvPr/>
        </p:nvSpPr>
        <p:spPr bwMode="auto">
          <a:xfrm>
            <a:off x="0" y="249238"/>
            <a:ext cx="9144000" cy="6492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 eaLnBrk="1" latinLnBrk="1" hangingPunct="1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b="1" dirty="0" smtClean="0">
              <a:solidFill>
                <a:srgbClr val="FFFFFF"/>
              </a:solidFill>
              <a:latin typeface="굴림" panose="020B0600000101010101" pitchFamily="50" charset="-127"/>
              <a:ea typeface="굴림" panose="020B0600000101010101" pitchFamily="50" charset="-127"/>
              <a:sym typeface="Symbol" panose="05050102010706020507" pitchFamily="18" charset="2"/>
            </a:endParaRPr>
          </a:p>
          <a:p>
            <a:pPr algn="ctr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예산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신속집행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소비</a:t>
            </a:r>
            <a:r>
              <a:rPr lang="en-US" altLang="ko-KR" sz="2800" b="1" dirty="0">
                <a:solidFill>
                  <a:srgbClr val="0000FF"/>
                </a:solidFill>
                <a:sym typeface="Symbol" panose="05050102010706020507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투자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추진현황</a:t>
            </a: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집행현황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(5. 11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 기준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    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단위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%)</a:t>
            </a: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40000"/>
              </a:lnSpc>
              <a:buClr>
                <a:schemeClr val="tx1"/>
              </a:buClr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sz="1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sz="1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금주 집행대상사업</a:t>
            </a:r>
            <a:r>
              <a:rPr lang="en-US" altLang="ko-KR" sz="2400" b="1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</a:t>
            </a:r>
          </a:p>
          <a:p>
            <a:pPr lvl="1" eaLnBrk="1" hangingPunct="1">
              <a:buClr>
                <a:schemeClr val="tx1"/>
              </a:buClr>
              <a:buFontTx/>
              <a:buChar char="-"/>
              <a:defRPr/>
            </a:pPr>
            <a:r>
              <a:rPr lang="ko-KR" altLang="en-US" sz="2000" b="1" dirty="0" err="1" smtClean="0">
                <a:latin typeface="HY견고딕" panose="02030600000101010101" pitchFamily="18" charset="-127"/>
              </a:rPr>
              <a:t>급량비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 등 지급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(</a:t>
            </a:r>
            <a:r>
              <a:rPr lang="ko-KR" altLang="en-US" sz="2000" b="1" dirty="0">
                <a:latin typeface="HY견고딕" panose="02030600000101010101" pitchFamily="18" charset="-127"/>
              </a:rPr>
              <a:t>소비</a:t>
            </a:r>
            <a:r>
              <a:rPr lang="en-US" altLang="ko-KR" sz="2000" b="1" dirty="0">
                <a:latin typeface="HY견고딕" panose="02030600000101010101" pitchFamily="18" charset="-127"/>
              </a:rPr>
              <a:t>)</a:t>
            </a:r>
            <a:r>
              <a:rPr lang="ko-KR" altLang="en-US" sz="2000" b="1" dirty="0">
                <a:latin typeface="HY견고딕" panose="02030600000101010101" pitchFamily="18" charset="-127"/>
              </a:rPr>
              <a:t> 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                                                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:       1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백만원</a:t>
            </a:r>
            <a:endParaRPr lang="en-US" altLang="ko-KR" sz="2000" b="1" dirty="0" smtClean="0">
              <a:latin typeface="HY견고딕" panose="02030600000101010101" pitchFamily="18" charset="-127"/>
            </a:endParaRPr>
          </a:p>
          <a:p>
            <a:pPr lvl="1" eaLnBrk="1" hangingPunct="1">
              <a:buClr>
                <a:schemeClr val="tx1"/>
              </a:buClr>
              <a:buFontTx/>
              <a:buChar char="-"/>
              <a:defRPr/>
            </a:pPr>
            <a:endParaRPr lang="en-US" altLang="ko-KR" sz="2000" b="1" spc="-150" dirty="0">
              <a:latin typeface="HY견고딕" panose="02030600000101010101" pitchFamily="18" charset="-127"/>
            </a:endParaRP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부진사유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및 향후 집행계획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800100" lvl="1" indent="-342900" eaLnBrk="1" hangingPunct="1">
              <a:lnSpc>
                <a:spcPct val="140000"/>
              </a:lnSpc>
              <a:buClr>
                <a:schemeClr val="tx1"/>
              </a:buClr>
              <a:buFont typeface="HY헤드라인M" panose="02030600000101010101" pitchFamily="18" charset="-127"/>
              <a:buChar char="-"/>
              <a:defRPr/>
            </a:pPr>
            <a:r>
              <a:rPr lang="ko-KR" altLang="en-US" sz="2000" b="1" dirty="0" smtClean="0">
                <a:latin typeface="HY견고딕" panose="02030600000101010101" pitchFamily="18" charset="-127"/>
              </a:rPr>
              <a:t>아동 상담실 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CCTV 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및 경보기 구입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(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상반기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/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투자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)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             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:       1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백만원</a:t>
            </a:r>
            <a:endParaRPr lang="en-US" altLang="ko-KR" sz="20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graphicFrame>
        <p:nvGraphicFramePr>
          <p:cNvPr id="252950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51754"/>
              </p:ext>
            </p:extLst>
          </p:nvPr>
        </p:nvGraphicFramePr>
        <p:xfrm>
          <a:off x="755650" y="1389063"/>
          <a:ext cx="7781923" cy="1392238"/>
        </p:xfrm>
        <a:graphic>
          <a:graphicData uri="http://schemas.openxmlformats.org/drawingml/2006/table">
            <a:tbl>
              <a:tblPr/>
              <a:tblGrid>
                <a:gridCol w="1152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425373485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79">
                  <a:extLst>
                    <a:ext uri="{9D8B030D-6E8A-4147-A177-3AD203B41FA5}">
                      <a16:colId xmlns:a16="http://schemas.microsoft.com/office/drawing/2014/main" val="286322218"/>
                    </a:ext>
                  </a:extLst>
                </a:gridCol>
                <a:gridCol w="437181">
                  <a:extLst>
                    <a:ext uri="{9D8B030D-6E8A-4147-A177-3AD203B41FA5}">
                      <a16:colId xmlns:a16="http://schemas.microsoft.com/office/drawing/2014/main" val="3663432741"/>
                    </a:ext>
                  </a:extLst>
                </a:gridCol>
              </a:tblGrid>
              <a:tr h="30946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구 분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목표액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(A)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집행실적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누계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)(B)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집행률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(C=B/A)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집행계획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전망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비 고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92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금주 </a:t>
                      </a: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집행액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집행액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누계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집행률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611418"/>
                  </a:ext>
                </a:extLst>
              </a:tr>
              <a:tr h="360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상반기 신속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9,806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5,579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56.8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5,579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소비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·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투자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2,881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104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3.6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105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3.6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389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6656523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83963</TotalTime>
  <Words>223</Words>
  <Application>Microsoft Office PowerPoint</Application>
  <PresentationFormat>화면 슬라이드 쇼(4:3)</PresentationFormat>
  <Paragraphs>53</Paragraphs>
  <Slides>3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12099</cp:revision>
  <cp:lastPrinted>2021-05-12T02:24:33Z</cp:lastPrinted>
  <dcterms:modified xsi:type="dcterms:W3CDTF">2021-05-12T02:51:56Z</dcterms:modified>
</cp:coreProperties>
</file>