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6042" r:id="rId2"/>
    <p:sldId id="6853" r:id="rId3"/>
    <p:sldId id="6855" r:id="rId4"/>
    <p:sldId id="6854" r:id="rId5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46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938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>
            <a:lvl1pPr algn="l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4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>
            <a:lvl1pPr algn="r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b" anchorCtr="0" compatLnSpc="1">
            <a:prstTxWarp prst="textNoShape">
              <a:avLst/>
            </a:prstTxWarp>
          </a:bodyPr>
          <a:lstStyle>
            <a:lvl1pPr algn="l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4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b" anchorCtr="0" compatLnSpc="1">
            <a:prstTxWarp prst="textNoShape">
              <a:avLst/>
            </a:prstTxWarp>
          </a:bodyPr>
          <a:lstStyle>
            <a:lvl1pPr algn="r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>
            <a:lvl1pPr algn="l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4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>
            <a:lvl1pPr algn="r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8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b" anchorCtr="0" compatLnSpc="1">
            <a:prstTxWarp prst="textNoShape">
              <a:avLst/>
            </a:prstTxWarp>
          </a:bodyPr>
          <a:lstStyle>
            <a:lvl1pPr algn="l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4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b" anchorCtr="0" compatLnSpc="1">
            <a:prstTxWarp prst="textNoShape">
              <a:avLst/>
            </a:prstTxWarp>
          </a:bodyPr>
          <a:lstStyle>
            <a:lvl1pPr algn="r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2230" y="9431974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696" tIns="45334" rIns="90696" bIns="45334" anchor="b"/>
          <a:lstStyle/>
          <a:p>
            <a:pPr algn="r" defTabSz="879563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563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3" y="4715192"/>
            <a:ext cx="5434335" cy="4466274"/>
          </a:xfrm>
          <a:noFill/>
          <a:ln/>
        </p:spPr>
        <p:txBody>
          <a:bodyPr lIns="90687" tIns="45329" rIns="90687" bIns="45329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364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46838" y="9419920"/>
            <a:ext cx="2941327" cy="494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596" tIns="45286" rIns="90596" bIns="45286" anchor="b"/>
          <a:lstStyle>
            <a:lvl1pPr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20FCEF0-CA89-4746-B551-DBED76821B97}" type="slidenum">
              <a:rPr kumimoji="0" lang="en-US" altLang="ko-KR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4</a:t>
            </a:fld>
            <a:endParaRPr kumimoji="0" lang="en-US" altLang="ko-K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5200" y="757238"/>
            <a:ext cx="4910138" cy="3681412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179" y="4717085"/>
            <a:ext cx="4989806" cy="443839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50" tIns="45409" rIns="90850" bIns="45409"/>
          <a:lstStyle/>
          <a:p>
            <a:pPr eaLnBrk="1" hangingPunct="1"/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4022706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2021-03-25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2021-03-25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2021-03-25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2021-03-25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2021-03-25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2021-03-25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87624" y="2108993"/>
            <a:ext cx="6238875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 족 행 복 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6056" y="44624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저소득청소년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건강증진비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지원사업 만족도 설문조사</a:t>
            </a:r>
          </a:p>
          <a:p>
            <a:pPr marL="914400" lvl="1" indent="-457200"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29.(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4. 11.(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280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온라인 설문조사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건강증진비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주 사용 용도 파악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16056" y="1484784"/>
            <a:ext cx="8980669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지역아동센터연합회 센터장 회의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10:30 / 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업무지침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당부사항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2708920"/>
            <a:ext cx="9001125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어린이집연합회 원장 회의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16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업무지침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당부사항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-36512" y="4005064"/>
            <a:ext cx="9001125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즉각분리제도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시행에 따른 지도점검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31.(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 아동복지팀장외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대응현황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점검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-36512" y="5253588"/>
            <a:ext cx="8817928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-5. 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영동군민장학회 이사회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31.(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‘20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결산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안건 심의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</a:b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err="1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회의주재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7405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6056" y="4941168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-8. </a:t>
            </a:r>
            <a:r>
              <a:rPr lang="en-US" altLang="ko-KR" sz="26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6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어린이기호식품 </a:t>
            </a:r>
            <a:r>
              <a:rPr lang="ko-KR" altLang="en-US" sz="2600" b="1" spc="-30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전담관리원</a:t>
            </a:r>
            <a:r>
              <a:rPr lang="ko-KR" altLang="en-US" sz="26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비대면 역량강화 직무교육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4.1.(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13:00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외식업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영동군조합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층 회의실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8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어린이식생활 안전관리정책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전담관리원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임무 등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2544" y="2211829"/>
            <a:ext cx="88179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-7.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북스타트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온라인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책놀이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참가자 모집 및 운영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모집기간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3. 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선착순 마감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운영일정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4.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6. 27.(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매주 일요일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14:00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16:00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모집대상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영동군내 주소를 둔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36~60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개월 유아와 가족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모집인원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회차별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544" y="184572"/>
            <a:ext cx="88179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11:00 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엔바이로텍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</a:b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3033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3"/>
          <p:cNvSpPr>
            <a:spLocks noChangeArrowheads="1"/>
          </p:cNvSpPr>
          <p:nvPr/>
        </p:nvSpPr>
        <p:spPr bwMode="auto">
          <a:xfrm>
            <a:off x="179388" y="249238"/>
            <a:ext cx="8964612" cy="6492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 eaLnBrk="1" latinLnBrk="1" hangingPunct="1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b="1" dirty="0" smtClean="0">
              <a:solidFill>
                <a:srgbClr val="FFFFFF"/>
              </a:solidFill>
              <a:latin typeface="굴림" panose="020B0600000101010101" pitchFamily="50" charset="-127"/>
              <a:ea typeface="굴림" panose="020B0600000101010101" pitchFamily="50" charset="-127"/>
              <a:sym typeface="Symbol" panose="05050102010706020507" pitchFamily="18" charset="2"/>
            </a:endParaRPr>
          </a:p>
          <a:p>
            <a:pPr algn="ctr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예산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신속집행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소비</a:t>
            </a:r>
            <a:r>
              <a:rPr lang="en-US" altLang="ko-KR" sz="2800" b="1" dirty="0">
                <a:solidFill>
                  <a:srgbClr val="0000FF"/>
                </a:solidFill>
                <a:sym typeface="Symbol" panose="05050102010706020507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투자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추진현황</a:t>
            </a: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집행현황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(3. 23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 기준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    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단위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%)</a:t>
            </a: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40000"/>
              </a:lnSpc>
              <a:buClr>
                <a:schemeClr val="tx1"/>
              </a:buClr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sz="1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sz="1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금주 집행대상사업</a:t>
            </a:r>
            <a:r>
              <a:rPr lang="en-US" altLang="ko-KR" sz="2400" b="1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</a:t>
            </a:r>
          </a:p>
          <a:p>
            <a:pPr lvl="1" eaLnBrk="1" hangingPunct="1">
              <a:buClr>
                <a:schemeClr val="tx1"/>
              </a:buClr>
              <a:defRPr/>
            </a:pPr>
            <a:r>
              <a:rPr lang="en-US" altLang="ko-KR" sz="2000" b="1" dirty="0" smtClean="0">
                <a:latin typeface="HY견고딕" panose="02030600000101010101" pitchFamily="18" charset="-127"/>
              </a:rPr>
              <a:t> -  </a:t>
            </a:r>
            <a:r>
              <a:rPr lang="ko-KR" altLang="en-US" sz="2000" b="1" dirty="0" err="1">
                <a:latin typeface="HY견고딕" panose="02030600000101010101" pitchFamily="18" charset="-127"/>
              </a:rPr>
              <a:t>공무직ㆍ기간제근로자</a:t>
            </a:r>
            <a:r>
              <a:rPr lang="ko-KR" altLang="en-US" sz="2000" b="1" dirty="0">
                <a:latin typeface="HY견고딕" panose="02030600000101010101" pitchFamily="18" charset="-127"/>
              </a:rPr>
              <a:t> 인건비 지급</a:t>
            </a:r>
            <a:r>
              <a:rPr lang="en-US" altLang="ko-KR" sz="2000" b="1" dirty="0">
                <a:latin typeface="HY견고딕" panose="02030600000101010101" pitchFamily="18" charset="-127"/>
              </a:rPr>
              <a:t>(</a:t>
            </a:r>
            <a:r>
              <a:rPr lang="ko-KR" altLang="en-US" sz="2000" b="1" dirty="0">
                <a:latin typeface="HY견고딕" panose="02030600000101010101" pitchFamily="18" charset="-127"/>
              </a:rPr>
              <a:t>소비</a:t>
            </a:r>
            <a:r>
              <a:rPr lang="en-US" altLang="ko-KR" sz="2000" b="1" dirty="0">
                <a:latin typeface="HY견고딕" panose="02030600000101010101" pitchFamily="18" charset="-127"/>
              </a:rPr>
              <a:t>)</a:t>
            </a:r>
            <a:r>
              <a:rPr lang="ko-KR" altLang="en-US" sz="2000" b="1" dirty="0">
                <a:latin typeface="HY견고딕" panose="02030600000101010101" pitchFamily="18" charset="-127"/>
              </a:rPr>
              <a:t> 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                       </a:t>
            </a:r>
            <a:r>
              <a:rPr lang="en-US" altLang="ko-KR" sz="2000" b="1" dirty="0">
                <a:latin typeface="HY견고딕" panose="02030600000101010101" pitchFamily="18" charset="-127"/>
              </a:rPr>
              <a:t>:  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22</a:t>
            </a:r>
            <a:r>
              <a:rPr lang="ko-KR" altLang="en-US" sz="2000" b="1" dirty="0">
                <a:latin typeface="HY견고딕" panose="02030600000101010101" pitchFamily="18" charset="-127"/>
              </a:rPr>
              <a:t>백만원 </a:t>
            </a:r>
            <a:endParaRPr lang="en-US" altLang="ko-KR" sz="2000" b="1" dirty="0">
              <a:latin typeface="HY견고딕" panose="02030600000101010101" pitchFamily="18" charset="-127"/>
            </a:endParaRPr>
          </a:p>
          <a:p>
            <a:pPr lvl="1" eaLnBrk="1" hangingPunct="1">
              <a:buClr>
                <a:schemeClr val="tx1"/>
              </a:buClr>
              <a:defRPr/>
            </a:pPr>
            <a:r>
              <a:rPr lang="en-US" altLang="ko-KR" sz="2000" b="1" dirty="0" smtClean="0">
                <a:latin typeface="HY견고딕" panose="02030600000101010101" pitchFamily="18" charset="-127"/>
              </a:rPr>
              <a:t> </a:t>
            </a:r>
            <a:r>
              <a:rPr lang="en-US" altLang="ko-KR" sz="2000" b="1" dirty="0">
                <a:latin typeface="HY견고딕" panose="02030600000101010101" pitchFamily="18" charset="-127"/>
              </a:rPr>
              <a:t>-  </a:t>
            </a:r>
            <a:r>
              <a:rPr lang="ko-KR" altLang="en-US" sz="2000" b="1" dirty="0">
                <a:latin typeface="HY견고딕" panose="02030600000101010101" pitchFamily="18" charset="-127"/>
              </a:rPr>
              <a:t>청소년수련관 체육용품 구입</a:t>
            </a:r>
            <a:r>
              <a:rPr lang="en-US" altLang="ko-KR" sz="2000" b="1" dirty="0">
                <a:latin typeface="HY견고딕" panose="02030600000101010101" pitchFamily="18" charset="-127"/>
              </a:rPr>
              <a:t>(</a:t>
            </a:r>
            <a:r>
              <a:rPr lang="ko-KR" altLang="en-US" sz="2000" b="1" dirty="0">
                <a:latin typeface="HY견고딕" panose="02030600000101010101" pitchFamily="18" charset="-127"/>
              </a:rPr>
              <a:t>소비</a:t>
            </a:r>
            <a:r>
              <a:rPr lang="en-US" altLang="ko-KR" sz="2000" b="1" dirty="0">
                <a:latin typeface="HY견고딕" panose="02030600000101010101" pitchFamily="18" charset="-127"/>
              </a:rPr>
              <a:t>)</a:t>
            </a:r>
            <a:r>
              <a:rPr lang="ko-KR" altLang="en-US" sz="2000" b="1" dirty="0">
                <a:latin typeface="HY견고딕" panose="02030600000101010101" pitchFamily="18" charset="-127"/>
              </a:rPr>
              <a:t>         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                        </a:t>
            </a:r>
            <a:r>
              <a:rPr lang="en-US" altLang="ko-KR" sz="2000" b="1" dirty="0">
                <a:latin typeface="HY견고딕" panose="02030600000101010101" pitchFamily="18" charset="-127"/>
              </a:rPr>
              <a:t>: 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   2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백만원</a:t>
            </a:r>
            <a:endParaRPr lang="en-US" altLang="ko-KR" sz="2000" b="1" dirty="0" smtClean="0">
              <a:latin typeface="HY견고딕" panose="02030600000101010101" pitchFamily="18" charset="-127"/>
            </a:endParaRPr>
          </a:p>
          <a:p>
            <a:pPr lvl="1" eaLnBrk="1" hangingPunct="1">
              <a:buClr>
                <a:schemeClr val="tx1"/>
              </a:buClr>
              <a:defRPr/>
            </a:pPr>
            <a:r>
              <a:rPr lang="en-US" altLang="ko-KR" sz="2000" b="1" dirty="0" smtClean="0">
                <a:latin typeface="HY견고딕" panose="02030600000101010101" pitchFamily="18" charset="-127"/>
              </a:rPr>
              <a:t> -  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레인보우영동도서관 </a:t>
            </a:r>
            <a:r>
              <a:rPr lang="ko-KR" altLang="en-US" sz="2000" b="1" dirty="0" err="1">
                <a:latin typeface="HY견고딕" panose="02030600000101010101" pitchFamily="18" charset="-127"/>
              </a:rPr>
              <a:t>북스타트</a:t>
            </a:r>
            <a:r>
              <a:rPr lang="ko-KR" altLang="en-US" sz="2000" b="1" dirty="0">
                <a:latin typeface="HY견고딕" panose="02030600000101010101" pitchFamily="18" charset="-127"/>
              </a:rPr>
              <a:t> </a:t>
            </a:r>
            <a:r>
              <a:rPr lang="ko-KR" altLang="en-US" sz="2000" b="1" dirty="0" err="1">
                <a:latin typeface="HY견고딕" panose="02030600000101010101" pitchFamily="18" charset="-127"/>
              </a:rPr>
              <a:t>책꾸러미</a:t>
            </a:r>
            <a:r>
              <a:rPr lang="ko-KR" altLang="en-US" sz="2000" b="1" dirty="0">
                <a:latin typeface="HY견고딕" panose="02030600000101010101" pitchFamily="18" charset="-127"/>
              </a:rPr>
              <a:t> 구입</a:t>
            </a:r>
            <a:r>
              <a:rPr lang="en-US" altLang="ko-KR" sz="2000" b="1" dirty="0">
                <a:latin typeface="HY견고딕" panose="02030600000101010101" pitchFamily="18" charset="-127"/>
              </a:rPr>
              <a:t>(</a:t>
            </a:r>
            <a:r>
              <a:rPr lang="ko-KR" altLang="en-US" sz="2000" b="1" dirty="0">
                <a:latin typeface="HY견고딕" panose="02030600000101010101" pitchFamily="18" charset="-127"/>
              </a:rPr>
              <a:t>소비</a:t>
            </a:r>
            <a:r>
              <a:rPr lang="en-US" altLang="ko-KR" sz="2000" b="1" dirty="0">
                <a:latin typeface="HY견고딕" panose="02030600000101010101" pitchFamily="18" charset="-127"/>
              </a:rPr>
              <a:t>)     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     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 </a:t>
            </a:r>
            <a:r>
              <a:rPr lang="en-US" altLang="ko-KR" sz="2000" b="1" dirty="0">
                <a:latin typeface="HY견고딕" panose="02030600000101010101" pitchFamily="18" charset="-127"/>
              </a:rPr>
              <a:t>:  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  </a:t>
            </a:r>
            <a:r>
              <a:rPr lang="en-US" altLang="ko-KR" sz="2000" b="1" dirty="0">
                <a:latin typeface="HY견고딕" panose="02030600000101010101" pitchFamily="18" charset="-127"/>
              </a:rPr>
              <a:t>3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백만원</a:t>
            </a:r>
            <a:endParaRPr lang="en-US" altLang="ko-KR" sz="2000" b="1" dirty="0" smtClean="0">
              <a:latin typeface="HY견고딕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defRPr/>
            </a:pPr>
            <a:endParaRPr lang="en-US" altLang="ko-KR" sz="2000" b="1" dirty="0">
              <a:latin typeface="HY견고딕" panose="02030600000101010101" pitchFamily="18" charset="-127"/>
            </a:endParaRP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부진사유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및 향후 집행계획   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buClr>
                <a:schemeClr val="tx1"/>
              </a:buClr>
              <a:defRPr/>
            </a:pPr>
            <a:r>
              <a:rPr lang="en-US" altLang="ko-KR" sz="2000" b="1" dirty="0" smtClean="0">
                <a:latin typeface="HY견고딕" panose="02030600000101010101" pitchFamily="18" charset="-127"/>
              </a:rPr>
              <a:t> - 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무료여성위생용품 자판기 및 </a:t>
            </a:r>
            <a:r>
              <a:rPr lang="ko-KR" altLang="en-US" sz="2000" b="1" dirty="0" err="1" smtClean="0">
                <a:latin typeface="HY견고딕" panose="02030600000101010101" pitchFamily="18" charset="-127"/>
              </a:rPr>
              <a:t>용품구입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(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소비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/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투자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)             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 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:    6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백만원</a:t>
            </a:r>
            <a:endParaRPr lang="en-US" altLang="ko-KR" sz="2000" b="1" dirty="0" smtClean="0">
              <a:latin typeface="HY견고딕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defRPr/>
            </a:pPr>
            <a:r>
              <a:rPr lang="en-US" altLang="ko-KR" sz="2000" b="1" smtClean="0">
                <a:latin typeface="HY견고딕" panose="02030600000101010101" pitchFamily="18" charset="-127"/>
              </a:rPr>
              <a:t>  </a:t>
            </a:r>
            <a:r>
              <a:rPr lang="en-US" altLang="ko-KR" sz="200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 </a:t>
            </a:r>
            <a:endParaRPr lang="en-US" altLang="ko-KR" sz="20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graphicFrame>
        <p:nvGraphicFramePr>
          <p:cNvPr id="252950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776224"/>
              </p:ext>
            </p:extLst>
          </p:nvPr>
        </p:nvGraphicFramePr>
        <p:xfrm>
          <a:off x="755650" y="1389063"/>
          <a:ext cx="7781923" cy="1392238"/>
        </p:xfrm>
        <a:graphic>
          <a:graphicData uri="http://schemas.openxmlformats.org/drawingml/2006/table">
            <a:tbl>
              <a:tblPr/>
              <a:tblGrid>
                <a:gridCol w="1152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425373485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79">
                  <a:extLst>
                    <a:ext uri="{9D8B030D-6E8A-4147-A177-3AD203B41FA5}">
                      <a16:colId xmlns:a16="http://schemas.microsoft.com/office/drawing/2014/main" val="286322218"/>
                    </a:ext>
                  </a:extLst>
                </a:gridCol>
                <a:gridCol w="437181">
                  <a:extLst>
                    <a:ext uri="{9D8B030D-6E8A-4147-A177-3AD203B41FA5}">
                      <a16:colId xmlns:a16="http://schemas.microsoft.com/office/drawing/2014/main" val="3663432741"/>
                    </a:ext>
                  </a:extLst>
                </a:gridCol>
              </a:tblGrid>
              <a:tr h="30946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구 분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목표액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(A)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집행실적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누계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)(B)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집행률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(C=B/A)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집행계획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전망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비 고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92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금주 </a:t>
                      </a: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집행액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집행액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누계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집행률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611418"/>
                  </a:ext>
                </a:extLst>
              </a:tr>
              <a:tr h="360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상반기 신속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9,806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3,084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31.4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3,084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31.4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소비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·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투자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1,522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362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23.7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27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389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25.5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389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4254656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103772</TotalTime>
  <Words>372</Words>
  <Application>Microsoft Office PowerPoint</Application>
  <PresentationFormat>화면 슬라이드 쇼(4:3)</PresentationFormat>
  <Paragraphs>69</Paragraphs>
  <Slides>4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5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16758</cp:revision>
  <cp:lastPrinted>2021-03-24T01:01:33Z</cp:lastPrinted>
  <dcterms:modified xsi:type="dcterms:W3CDTF">2021-03-25T01:14:40Z</dcterms:modified>
</cp:coreProperties>
</file>