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10"/>
  </p:notesMasterIdLst>
  <p:handoutMasterIdLst>
    <p:handoutMasterId r:id="rId11"/>
  </p:handoutMasterIdLst>
  <p:sldIdLst>
    <p:sldId id="5960" r:id="rId2"/>
    <p:sldId id="5959" r:id="rId3"/>
    <p:sldId id="5967" r:id="rId4"/>
    <p:sldId id="5970" r:id="rId5"/>
    <p:sldId id="5975" r:id="rId6"/>
    <p:sldId id="5972" r:id="rId7"/>
    <p:sldId id="5976" r:id="rId8"/>
    <p:sldId id="5978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9AA60-7521-4466-8101-E755FE93E39A}" type="slidenum">
              <a:rPr lang="en-US" altLang="ko-KR" smtClean="0">
                <a:solidFill>
                  <a:srgbClr val="C0504D"/>
                </a:solidFill>
              </a:rPr>
              <a:pPr/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721225"/>
            <a:ext cx="5438775" cy="4471988"/>
          </a:xfrm>
          <a:noFill/>
          <a:ln/>
        </p:spPr>
        <p:txBody>
          <a:bodyPr lIns="90877" tIns="45428" rIns="90877" bIns="4542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AFF6EE5F-962F-4F19-86CA-B2BCB6B41198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2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1188" y="1125538"/>
            <a:ext cx="7850187" cy="1524000"/>
            <a:chOff x="521" y="-1333"/>
            <a:chExt cx="4945" cy="960"/>
          </a:xfrm>
        </p:grpSpPr>
        <p:sp>
          <p:nvSpPr>
            <p:cNvPr id="29936644" name="Rectangle 4"/>
            <p:cNvSpPr>
              <a:spLocks noChangeArrowheads="1"/>
            </p:cNvSpPr>
            <p:nvPr/>
          </p:nvSpPr>
          <p:spPr bwMode="auto">
            <a:xfrm>
              <a:off x="564" y="-798"/>
              <a:ext cx="4902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lIns="93600" tIns="46800" rIns="93600" bIns="46800">
              <a:spAutoFit/>
            </a:bodyPr>
            <a:lstStyle/>
            <a:p>
              <a:pPr algn="ctr">
                <a:lnSpc>
                  <a:spcPct val="130000"/>
                </a:lnSpc>
                <a:spcBef>
                  <a:spcPct val="50000"/>
                </a:spcBef>
                <a:defRPr/>
              </a:pPr>
              <a:r>
                <a:rPr lang="en-US" altLang="ko-KR" sz="29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헤드라인M" pitchFamily="18" charset="-127"/>
                  <a:ea typeface="HY헤드라인M" pitchFamily="18" charset="-127"/>
                </a:rPr>
                <a:t>( 2015. </a:t>
              </a:r>
              <a:r>
                <a:rPr lang="en-US" altLang="ko-KR" sz="29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헤드라인M" pitchFamily="18" charset="-127"/>
                  <a:ea typeface="HY헤드라인M" pitchFamily="18" charset="-127"/>
                </a:rPr>
                <a:t>12. 1. </a:t>
              </a:r>
              <a:r>
                <a:rPr lang="en-US" altLang="ko-KR" sz="29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헤드라인M" pitchFamily="18" charset="-127"/>
                  <a:ea typeface="HY헤드라인M" pitchFamily="18" charset="-127"/>
                </a:rPr>
                <a:t>~ 2015. </a:t>
              </a:r>
              <a:r>
                <a:rPr lang="en-US" altLang="ko-KR" sz="29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헤드라인M" pitchFamily="18" charset="-127"/>
                  <a:ea typeface="HY헤드라인M" pitchFamily="18" charset="-127"/>
                </a:rPr>
                <a:t>12. 31. </a:t>
              </a:r>
              <a:r>
                <a:rPr lang="en-US" altLang="ko-KR" sz="29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헤드라인M" pitchFamily="18" charset="-127"/>
                  <a:ea typeface="HY헤드라인M" pitchFamily="18" charset="-127"/>
                </a:rPr>
                <a:t>)</a:t>
              </a:r>
            </a:p>
          </p:txBody>
        </p:sp>
        <p:sp>
          <p:nvSpPr>
            <p:cNvPr id="29936645" name="Rectangle 5"/>
            <p:cNvSpPr>
              <a:spLocks noChangeArrowheads="1"/>
            </p:cNvSpPr>
            <p:nvPr/>
          </p:nvSpPr>
          <p:spPr bwMode="auto">
            <a:xfrm>
              <a:off x="521" y="-1333"/>
              <a:ext cx="4902" cy="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lIns="93600" tIns="46800" rIns="93600" bIns="4680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ko-KR" altLang="en-US" sz="5800" b="1" dirty="0" smtClean="0">
                  <a:solidFill>
                    <a:srgbClr val="862E1C"/>
                  </a:solidFill>
                  <a:latin typeface="HY울릉도M" pitchFamily="18" charset="-127"/>
                  <a:ea typeface="HY울릉도M" pitchFamily="18" charset="-127"/>
                </a:rPr>
                <a:t>월간업무  </a:t>
              </a:r>
              <a:r>
                <a:rPr lang="ko-KR" altLang="en-US" sz="5800" b="1" dirty="0">
                  <a:solidFill>
                    <a:srgbClr val="862E1C"/>
                  </a:solidFill>
                  <a:latin typeface="HY울릉도M" pitchFamily="18" charset="-127"/>
                  <a:ea typeface="HY울릉도M" pitchFamily="18" charset="-127"/>
                </a:rPr>
                <a:t>추진계획</a:t>
              </a:r>
              <a:endParaRPr lang="ko-KR" altLang="en-US" sz="5800" b="1" dirty="0">
                <a:solidFill>
                  <a:srgbClr val="862E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786188"/>
            <a:ext cx="871220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53525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군민회관 직장자위소방대 합동소방훈련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영동군민회관 주차장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상시근무자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시설이용자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화재 신고훈련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대피훈련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914400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영동새로일하기센터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찾아가는 이동상담 운영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 2.~12. 16.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매주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14:00~16:00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NH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농협은행영동지부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경력단절 여성 구직자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구직자 상담 및 구직신청서 접수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001125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청소년상담복지센터 운영 보고 대회</a:t>
            </a:r>
            <a:endParaRPr lang="en-US" altLang="ko-KR" sz="23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 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여성회관 예식장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000372"/>
            <a:ext cx="885831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재롱잔치</a:t>
            </a:r>
            <a:r>
              <a:rPr lang="en-US" altLang="ko-KR" sz="2400" dirty="0" smtClean="0"/>
              <a:t>  </a:t>
            </a: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00034" y="3786191"/>
          <a:ext cx="8358247" cy="1643074"/>
        </p:xfrm>
        <a:graphic>
          <a:graphicData uri="http://schemas.openxmlformats.org/drawingml/2006/table">
            <a:tbl>
              <a:tblPr firstRow="1" bandRow="1"/>
              <a:tblGrid>
                <a:gridCol w="2582352"/>
                <a:gridCol w="1291177"/>
                <a:gridCol w="1834409"/>
                <a:gridCol w="1019349"/>
                <a:gridCol w="1630960"/>
              </a:tblGrid>
              <a:tr h="45756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9517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영동어린이집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재롱잔치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12.4.(</a:t>
                      </a:r>
                      <a:r>
                        <a:rPr lang="ko-KR" altLang="en-US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300" spc="-10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난계국악당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여명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9517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으뜸어린이집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재롱잔치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12.12.(</a:t>
                      </a:r>
                      <a:r>
                        <a:rPr lang="ko-KR" altLang="en-US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300" spc="-10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난계국악당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여명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en-US" altLang="ko-KR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9517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금성어린이집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재롱잔치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1219.(</a:t>
                      </a:r>
                      <a:r>
                        <a:rPr lang="ko-KR" altLang="en-US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13:00</a:t>
                      </a:r>
                      <a:endParaRPr lang="ko-KR" altLang="en-US" sz="1300" spc="-10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난계국악당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여명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42852"/>
            <a:ext cx="892648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평생학습프로그램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수료식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전시회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전시실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향부숙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수료식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8997920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영동군과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영동교육지원청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상생발전 간담회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현안사업 및 상생발전 방안 토론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6050" y="2857496"/>
            <a:ext cx="878363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작품발표회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4.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예식장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아동 작품발표회 및 체험수기 공모 당선자 시상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260350"/>
            <a:ext cx="8783638" cy="295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자존감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쑥쑥 캠프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노근리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평화공원 교육관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아동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자존감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향상을 위한 캠프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0975" y="3357563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479925" y="44450"/>
            <a:ext cx="184150" cy="368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endParaRPr lang="ko-KR" alt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3643314"/>
            <a:ext cx="8712200" cy="307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공중위생업소 명예공중위생감시원 합동점검</a:t>
            </a:r>
            <a:endParaRPr lang="ko-KR" altLang="en-US" sz="2800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~12. 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161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미용업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시설기준 적합 및 영업자 준수사항 이행여부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8858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어린이식품안전보호구역 내 식품취급업소 지도점검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12.21.(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12.22.(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57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유통기한 경과제품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진열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판매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고열량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저영양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고카페인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함유식품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판매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>
                <a:latin typeface="Arial" charset="0"/>
              </a:rPr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429000"/>
            <a:ext cx="889158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국민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다소비식품 및 어린이기호식품 수거검사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거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12.15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수거품목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음료수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국수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의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충북보건환경연구원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수거건수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 20~30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3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71299</TotalTime>
  <Words>517</Words>
  <Application>Microsoft Office PowerPoint</Application>
  <PresentationFormat>화면 슬라이드 쇼(4:3)</PresentationFormat>
  <Paragraphs>139</Paragraphs>
  <Slides>8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11470</cp:revision>
  <dcterms:modified xsi:type="dcterms:W3CDTF">2015-11-26T23:49:43Z</dcterms:modified>
</cp:coreProperties>
</file>