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484040" r:id="rId2"/>
  </p:sldMasterIdLst>
  <p:notesMasterIdLst>
    <p:notesMasterId r:id="rId6"/>
  </p:notesMasterIdLst>
  <p:handoutMasterIdLst>
    <p:handoutMasterId r:id="rId7"/>
  </p:handoutMasterIdLst>
  <p:sldIdLst>
    <p:sldId id="5929" r:id="rId3"/>
    <p:sldId id="5911" r:id="rId4"/>
    <p:sldId id="5931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F817"/>
    <a:srgbClr val="05AB0D"/>
    <a:srgbClr val="00B036"/>
    <a:srgbClr val="06BA82"/>
    <a:srgbClr val="862E1C"/>
    <a:srgbClr val="8D4815"/>
    <a:srgbClr val="E7995F"/>
    <a:srgbClr val="401D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115" d="100"/>
          <a:sy n="115" d="100"/>
        </p:scale>
        <p:origin x="162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FE586591-AAFA-4BCB-8665-6F4CF6053F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7320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9591589-596F-432A-AEF2-7D5B887F1C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543143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79475">
              <a:lnSpc>
                <a:spcPct val="150000"/>
              </a:lnSpc>
              <a:buClr>
                <a:srgbClr val="FFFF00"/>
              </a:buClr>
              <a:buSzPct val="60000"/>
            </a:pPr>
            <a:fld id="{F5C8F742-2D7D-4C09-889C-25BA2BB2A5B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47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0028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marL="0" marR="0" lvl="0" indent="0" algn="r" defTabSz="8810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486F0E8-38EA-4F60-A413-EC121F4B7CC5}" type="slidenum">
              <a:rPr kumimoji="0" lang="en-US" altLang="ko-KR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굴림" panose="020B0600000101010101" pitchFamily="50" charset="-127"/>
                <a:cs typeface="+mn-cs"/>
              </a:rPr>
              <a:pPr marL="0" marR="0" lvl="0" indent="0" algn="r" defTabSz="881063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2838" cy="36909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0" y="4729163"/>
            <a:ext cx="5003800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05" tIns="45537" rIns="91105" bIns="45537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87256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385E-BAD0-4A37-98BB-61C970B7827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7DD8-3544-4BDD-BDFE-681E90983D1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DCF86-D5EA-42B8-A476-A3F1E18106C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40260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67904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38239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6487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83871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413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59136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686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2888A-52A9-42EC-9042-EC4486DF238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4818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1573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505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8C3B-9DE7-4FB7-8B09-6BC96044B2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E3CF9-5522-47A0-875E-58A6AC83164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3C4206-3979-4D30-A9A9-9A97FB0DBF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20413-BA2B-418E-B6B8-F6DD3805A84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AD10A-8B9D-41BD-8F67-145BC877823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276D8-254D-4ED4-AC31-DA35DB2828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64638-B196-45F8-AB47-73DA2EF391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7224DB8F-73E2-47AB-A286-DB5522B77F6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79955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42" r:id="rId2"/>
    <p:sldLayoutId id="2147484043" r:id="rId3"/>
    <p:sldLayoutId id="2147484044" r:id="rId4"/>
    <p:sldLayoutId id="2147484045" r:id="rId5"/>
    <p:sldLayoutId id="2147484046" r:id="rId6"/>
    <p:sldLayoutId id="2147484047" r:id="rId7"/>
    <p:sldLayoutId id="2147484048" r:id="rId8"/>
    <p:sldLayoutId id="2147484049" r:id="rId9"/>
    <p:sldLayoutId id="2147484050" r:id="rId10"/>
    <p:sldLayoutId id="214748405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  원 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806440"/>
            <a:ext cx="9143999" cy="1686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전화 및 방문 민원 친절도 모니터링 실시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6.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및 읍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직원의 친절도 수준 객관적 진단 및 친절교육 실시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2477408"/>
            <a:ext cx="9143999" cy="158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공적장부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정비를 위한 등기촉탁 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19.(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4. 25.(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매금리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359-1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등기부와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지적공부의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일치화를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위한 등기촉탁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" y="4179354"/>
            <a:ext cx="9143999" cy="1625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3-3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2021. 1. 1.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기준 개별공시지가 열람 및 의견제출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4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19.(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4.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26.(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221,936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필지 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민원과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및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읍</a:t>
            </a:r>
            <a:r>
              <a:rPr lang="en-US" altLang="ko-KR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면사무소</a:t>
            </a:r>
            <a:endParaRPr lang="en-US" altLang="ko-KR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토지소유자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및 이해관계인 열람 후 의견제출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ts val="3500"/>
              </a:lnSpc>
              <a:spcBef>
                <a:spcPct val="0"/>
              </a:spcBef>
              <a:buClr>
                <a:schemeClr val="tx1"/>
              </a:buClr>
              <a:buFontTx/>
              <a:buNone/>
            </a:pP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en-US" altLang="ko-KR" sz="2400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393254"/>
            <a:ext cx="8535987" cy="6204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marL="914400" marR="0" lvl="1" indent="-457200" algn="l" defTabSz="914400" rtl="0" eaLnBrk="1" fontAlgn="base" latinLnBrk="1" hangingPunct="1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Tx/>
              <a:buFont typeface="Wingdings" panose="05000000000000000000" pitchFamily="2" charset="2"/>
              <a:buNone/>
              <a:tabLst>
                <a:tab pos="4953000" algn="l"/>
              </a:tabLst>
              <a:defRPr/>
            </a:pPr>
            <a:endParaRPr kumimoji="1" lang="en-US" altLang="ko-KR" sz="3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굴림" panose="020B0600000101010101" pitchFamily="50" charset="-127"/>
              <a:ea typeface="굴림" panose="020B0600000101010101" pitchFamily="50" charset="-127"/>
              <a:cs typeface="+mn-cs"/>
              <a:sym typeface="Symbol" panose="05050102010706020507" pitchFamily="18" charset="2"/>
            </a:endParaRPr>
          </a:p>
          <a:p>
            <a:pPr marL="533400" marR="0" lvl="0" indent="-533400" algn="ctr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tabLst>
                <a:tab pos="4953000" algn="l"/>
              </a:tabLst>
              <a:defRPr/>
            </a:pPr>
            <a:r>
              <a:rPr kumimoji="1" lang="ko-KR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예산 </a:t>
            </a:r>
            <a:r>
              <a:rPr kumimoji="1" lang="ko-KR" alt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신속집행</a:t>
            </a:r>
            <a:r>
              <a:rPr kumimoji="1" lang="en-US" altLang="ko-K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 </a:t>
            </a:r>
            <a:r>
              <a:rPr kumimoji="1" lang="ko-KR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  <a:sym typeface="Symbol" panose="05050102010706020507" pitchFamily="18" charset="2"/>
              </a:rPr>
              <a:t>추진현황</a:t>
            </a: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집행현황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(4. 13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일 기준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)</a:t>
            </a: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                 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단위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: 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백만원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, %)</a:t>
            </a: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457200" marR="0" lvl="1" indent="0" algn="l" defTabSz="914400" rtl="0" eaLnBrk="1" fontAlgn="base" latinLnBrk="1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금주 집행대상사업</a:t>
            </a:r>
            <a:r>
              <a:rPr kumimoji="1" lang="en-US" altLang="ko-KR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  </a:t>
            </a: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- </a:t>
            </a:r>
            <a:r>
              <a:rPr lang="ko-KR" altLang="en-US" sz="2000" b="1" spc="-15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영구보존 </a:t>
            </a:r>
            <a:r>
              <a:rPr lang="ko-KR" altLang="en-US" sz="2000" b="1" spc="-150" dirty="0" err="1" smtClean="0">
                <a:solidFill>
                  <a:prstClr val="black"/>
                </a:solidFill>
                <a:latin typeface="HY견고딕" panose="02030600000101010101" pitchFamily="18" charset="-127"/>
              </a:rPr>
              <a:t>지적기록물</a:t>
            </a:r>
            <a:r>
              <a:rPr lang="ko-KR" altLang="en-US" sz="2000" b="1" spc="-15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 전산화 용역 선급금 지급</a:t>
            </a:r>
            <a:r>
              <a:rPr lang="en-US" altLang="ko-KR" sz="2000" b="1" spc="-15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(</a:t>
            </a:r>
            <a:r>
              <a:rPr lang="ko-KR" altLang="en-US" sz="2000" b="1" spc="-15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투자</a:t>
            </a:r>
            <a:r>
              <a:rPr lang="en-US" altLang="ko-KR" sz="2000" b="1" spc="-150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)          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:  88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 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- 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경로당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도로명주소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홍보용 우편함 설치사업 </a:t>
            </a:r>
            <a:endParaRPr kumimoji="1" lang="en-US" altLang="ko-KR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prstClr val="black"/>
                </a:solidFill>
                <a:latin typeface="HY견고딕" panose="02030600000101010101" pitchFamily="18" charset="-127"/>
              </a:rPr>
              <a:t> </a:t>
            </a:r>
            <a:r>
              <a:rPr lang="en-US" altLang="ko-KR" sz="2000" b="1" dirty="0" smtClean="0">
                <a:solidFill>
                  <a:prstClr val="black"/>
                </a:solidFill>
                <a:latin typeface="HY견고딕" panose="02030600000101010101" pitchFamily="18" charset="-127"/>
              </a:rPr>
              <a:t>   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준공금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지급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소비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)                                          </a:t>
            </a:r>
            <a:r>
              <a:rPr kumimoji="1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 </a:t>
            </a:r>
            <a:r>
              <a:rPr kumimoji="1" lang="en-US" altLang="ko-K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</a:t>
            </a:r>
            <a:r>
              <a:rPr kumimoji="1" lang="en-US" altLang="ko-KR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  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:  8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endParaRPr kumimoji="1" lang="en-US" altLang="ko-KR" sz="11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4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 typeface="Wingdings" panose="05000000000000000000" pitchFamily="2" charset="2"/>
              <a:buChar char="q"/>
              <a:tabLst>
                <a:tab pos="4953000" algn="l"/>
              </a:tabLst>
              <a:defRPr/>
            </a:pPr>
            <a:r>
              <a:rPr kumimoji="1" lang="ko-KR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헤드라인M" panose="02030600000101010101" pitchFamily="18" charset="-127"/>
                <a:ea typeface="HY헤드라인M" panose="02030600000101010101" pitchFamily="18" charset="-127"/>
                <a:cs typeface="+mn-cs"/>
              </a:rPr>
              <a:t>향후 집행계획   </a:t>
            </a:r>
            <a:endParaRPr kumimoji="1" lang="en-US" altLang="ko-KR" sz="24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헤드라인M" panose="02030600000101010101" pitchFamily="18" charset="-127"/>
              <a:ea typeface="HY헤드라인M" panose="02030600000101010101" pitchFamily="18" charset="-127"/>
              <a:cs typeface="+mn-cs"/>
            </a:endParaRPr>
          </a:p>
          <a:p>
            <a:pPr marL="914400" marR="0" lvl="1" indent="-457200" algn="l" defTabSz="914400" rtl="0" eaLnBrk="1" fontAlgn="base" latinLnBrk="1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>
                <a:prstClr val="black"/>
              </a:buClr>
              <a:buSzTx/>
              <a:buFontTx/>
              <a:buNone/>
              <a:tabLst>
                <a:tab pos="4953000" algn="l"/>
              </a:tabLst>
              <a:defRPr/>
            </a:pP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-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지적재조사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</a:t>
            </a:r>
            <a:r>
              <a:rPr kumimoji="1" lang="ko-KR" alt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측량비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선급금</a:t>
            </a:r>
            <a:r>
              <a:rPr kumimoji="1" lang="ko-KR" altLang="en-US" sz="2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지급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(</a:t>
            </a:r>
            <a:r>
              <a:rPr kumimoji="1" lang="ko-KR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소비</a:t>
            </a:r>
            <a:r>
              <a:rPr kumimoji="1" lang="en-US" altLang="ko-K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) </a:t>
            </a:r>
            <a:r>
              <a:rPr kumimoji="1" lang="en-US" altLang="ko-KR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                       :  250</a:t>
            </a:r>
            <a:r>
              <a:rPr kumimoji="1" lang="ko-KR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백만원</a:t>
            </a:r>
            <a:endParaRPr kumimoji="1" lang="ko-KR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03176"/>
              </p:ext>
            </p:extLst>
          </p:nvPr>
        </p:nvGraphicFramePr>
        <p:xfrm>
          <a:off x="755650" y="1604714"/>
          <a:ext cx="7781923" cy="1392238"/>
        </p:xfrm>
        <a:graphic>
          <a:graphicData uri="http://schemas.openxmlformats.org/drawingml/2006/table">
            <a:tbl>
              <a:tblPr/>
              <a:tblGrid>
                <a:gridCol w="115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425373485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6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2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79">
                  <a:extLst>
                    <a:ext uri="{9D8B030D-6E8A-4147-A177-3AD203B41FA5}">
                      <a16:colId xmlns:a16="http://schemas.microsoft.com/office/drawing/2014/main" val="286322218"/>
                    </a:ext>
                  </a:extLst>
                </a:gridCol>
                <a:gridCol w="437181">
                  <a:extLst>
                    <a:ext uri="{9D8B030D-6E8A-4147-A177-3AD203B41FA5}">
                      <a16:colId xmlns:a16="http://schemas.microsoft.com/office/drawing/2014/main" val="3663432741"/>
                    </a:ext>
                  </a:extLst>
                </a:gridCol>
              </a:tblGrid>
              <a:tr h="309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구 분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목표액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)(B)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(C=B/A)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비 고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9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금주 </a:t>
                      </a: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누계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611418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상반기 신속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299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16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88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137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46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9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소비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·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투자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587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1,534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261</a:t>
                      </a: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1,543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263</a:t>
                      </a:r>
                    </a:p>
                  </a:txBody>
                  <a:tcPr marT="45752" marB="45752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3897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7363208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75234</TotalTime>
  <Words>230</Words>
  <Application>Microsoft Office PowerPoint</Application>
  <PresentationFormat>화면 슬라이드 쇼(4:3)</PresentationFormat>
  <Paragraphs>53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3</vt:i4>
      </vt:variant>
    </vt:vector>
  </HeadingPairs>
  <TitlesOfParts>
    <vt:vector size="15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2_조화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11806</cp:revision>
  <cp:lastPrinted>2021-04-14T07:21:36Z</cp:lastPrinted>
  <dcterms:modified xsi:type="dcterms:W3CDTF">2021-04-14T07:44:39Z</dcterms:modified>
</cp:coreProperties>
</file>