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6030" r:id="rId2"/>
    <p:sldId id="6027" r:id="rId3"/>
    <p:sldId id="6033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5AB0D"/>
    <a:srgbClr val="00B036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79" autoAdjust="0"/>
  </p:normalViewPr>
  <p:slideViewPr>
    <p:cSldViewPr>
      <p:cViewPr varScale="1">
        <p:scale>
          <a:sx n="115" d="100"/>
          <a:sy n="115" d="100"/>
        </p:scale>
        <p:origin x="990" y="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155080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187799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13892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50" tIns="45413" rIns="90850" bIns="45413" anchor="b"/>
          <a:lstStyle>
            <a:lvl1pPr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486F0E8-38EA-4F60-A413-EC121F4B7CC5}" type="slidenum">
              <a:rPr kumimoji="0" lang="en-US" altLang="ko-KR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</a:t>
            </a:fld>
            <a:endParaRPr kumimoji="0" lang="en-US" altLang="ko-K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463197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2021-03-25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2021-03-25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2021-03-25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2021-03-25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2021-03-25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2021-03-25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8953" y="1628800"/>
            <a:ext cx="9143999" cy="1656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2-1.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민원행정 및 제도개선 계획 수립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29.(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4. 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민원서비스 종합평가 평가항목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행정안전부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기본지침 확정에 따른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자체계획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수립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953" y="3573016"/>
            <a:ext cx="9143999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2-2.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지적재조사사업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산익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가동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묵정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수두지구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393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지적재조사사업지구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측량 및 조사 수행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3"/>
          <p:cNvSpPr>
            <a:spLocks noChangeArrowheads="1"/>
          </p:cNvSpPr>
          <p:nvPr/>
        </p:nvSpPr>
        <p:spPr bwMode="auto">
          <a:xfrm>
            <a:off x="179388" y="249238"/>
            <a:ext cx="8535987" cy="803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914400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 eaLnBrk="1" latinLnBrk="1" hangingPunct="1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endParaRPr lang="en-US" altLang="ko-KR" sz="300" b="1" dirty="0" smtClean="0">
              <a:solidFill>
                <a:srgbClr val="FFFFFF"/>
              </a:solidFill>
              <a:latin typeface="굴림" panose="020B0600000101010101" pitchFamily="50" charset="-127"/>
              <a:ea typeface="굴림" panose="020B0600000101010101" pitchFamily="50" charset="-127"/>
              <a:sym typeface="Symbol" panose="05050102010706020507" pitchFamily="18" charset="2"/>
            </a:endParaRPr>
          </a:p>
          <a:p>
            <a:pPr algn="ctr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예산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신속집행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소비</a:t>
            </a:r>
            <a:r>
              <a:rPr lang="en-US" altLang="ko-KR" sz="2800" b="1" dirty="0">
                <a:solidFill>
                  <a:srgbClr val="0000FF"/>
                </a:solidFill>
                <a:sym typeface="Symbol" panose="05050102010706020507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투자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추진현황</a:t>
            </a: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집행현황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(3. 23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일 기준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              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단위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%)</a:t>
            </a: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40000"/>
              </a:lnSpc>
              <a:buClr>
                <a:schemeClr val="tx1"/>
              </a:buClr>
              <a:defRPr/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sz="1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금주 집행대상사업</a:t>
            </a:r>
            <a:r>
              <a:rPr lang="en-US" altLang="ko-KR" sz="2400" b="1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</a:t>
            </a:r>
          </a:p>
          <a:p>
            <a:pPr lvl="1" eaLnBrk="1" latinLnBrk="1" hangingPunct="1">
              <a:lnSpc>
                <a:spcPct val="130000"/>
              </a:lnSpc>
              <a:buClr>
                <a:schemeClr val="tx1"/>
              </a:buClr>
              <a:defRPr/>
            </a:pPr>
            <a:r>
              <a:rPr lang="en-US" altLang="ko-KR" sz="2000" b="1" dirty="0" smtClean="0">
                <a:latin typeface="HY견고딕" panose="02030600000101010101" pitchFamily="18" charset="-127"/>
              </a:rPr>
              <a:t>  -  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건물번호판 전수조사 용역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(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소비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)</a:t>
            </a:r>
            <a:r>
              <a:rPr lang="ko-KR" altLang="en-US" b="1" dirty="0" smtClean="0">
                <a:latin typeface="HY견고딕" panose="02030600000101010101" pitchFamily="18" charset="-127"/>
              </a:rPr>
              <a:t> 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                          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:  20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백만원 </a:t>
            </a:r>
            <a:endParaRPr lang="en-US" altLang="ko-KR" sz="2000" b="1" dirty="0">
              <a:latin typeface="HY견고딕" panose="02030600000101010101" pitchFamily="18" charset="-127"/>
            </a:endParaRPr>
          </a:p>
          <a:p>
            <a:pPr lvl="1" eaLnBrk="1" latinLnBrk="1" hangingPunct="1">
              <a:lnSpc>
                <a:spcPct val="130000"/>
              </a:lnSpc>
              <a:buClr>
                <a:schemeClr val="tx1"/>
              </a:buClr>
              <a:defRPr/>
            </a:pPr>
            <a:r>
              <a:rPr lang="en-US" altLang="ko-KR" sz="2000" b="1" dirty="0" smtClean="0">
                <a:latin typeface="HY견고딕" panose="02030600000101010101" pitchFamily="18" charset="-127"/>
              </a:rPr>
              <a:t>  -  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기간제근로자 인건비 지급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(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소비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)                           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:  8.6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백만원 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  </a:t>
            </a:r>
            <a:endParaRPr lang="en-US" altLang="ko-KR" sz="2000" b="1" dirty="0">
              <a:latin typeface="HY견고딕" panose="02030600000101010101" pitchFamily="18" charset="-127"/>
            </a:endParaRPr>
          </a:p>
          <a:p>
            <a:pPr lvl="1" eaLnBrk="1" latinLnBrk="1" hangingPunct="1">
              <a:lnSpc>
                <a:spcPct val="130000"/>
              </a:lnSpc>
              <a:buClr>
                <a:schemeClr val="tx1"/>
              </a:buClr>
              <a:defRPr/>
            </a:pPr>
            <a:r>
              <a:rPr lang="en-US" altLang="ko-KR" sz="2000" b="1" dirty="0">
                <a:solidFill>
                  <a:srgbClr val="FF0000"/>
                </a:solidFill>
                <a:latin typeface="HY견고딕" panose="02030600000101010101" pitchFamily="18" charset="-127"/>
              </a:rPr>
              <a:t>  </a:t>
            </a:r>
            <a:r>
              <a:rPr lang="en-US" altLang="ko-KR" sz="2000" b="1" dirty="0">
                <a:latin typeface="HY견고딕" panose="02030600000101010101" pitchFamily="18" charset="-127"/>
              </a:rPr>
              <a:t>-  </a:t>
            </a:r>
            <a:r>
              <a:rPr lang="ko-KR" altLang="en-US" sz="2000" b="1" dirty="0" err="1">
                <a:latin typeface="HY견고딕" panose="02030600000101010101" pitchFamily="18" charset="-127"/>
              </a:rPr>
              <a:t>급량비</a:t>
            </a:r>
            <a:r>
              <a:rPr lang="ko-KR" altLang="en-US" sz="2000" b="1" dirty="0">
                <a:latin typeface="HY견고딕" panose="02030600000101010101" pitchFamily="18" charset="-127"/>
              </a:rPr>
              <a:t> 등 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기타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(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소비</a:t>
            </a:r>
            <a:r>
              <a:rPr lang="en-US" altLang="ko-KR" sz="2000" b="1" dirty="0">
                <a:latin typeface="HY견고딕" panose="02030600000101010101" pitchFamily="18" charset="-127"/>
              </a:rPr>
              <a:t>/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투자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)           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       </a:t>
            </a:r>
            <a:r>
              <a:rPr lang="ko-KR" altLang="en-US" b="1" dirty="0" smtClean="0">
                <a:latin typeface="HY견고딕" panose="02030600000101010101" pitchFamily="18" charset="-127"/>
              </a:rPr>
              <a:t>         </a:t>
            </a:r>
            <a:r>
              <a:rPr lang="ko-KR" altLang="en-US" sz="1600" b="1" dirty="0" smtClean="0">
                <a:latin typeface="HY견고딕" panose="02030600000101010101" pitchFamily="18" charset="-127"/>
              </a:rPr>
              <a:t>  </a:t>
            </a:r>
            <a:r>
              <a:rPr lang="ko-KR" altLang="en-US" b="1" dirty="0">
                <a:latin typeface="HY견고딕" panose="02030600000101010101" pitchFamily="18" charset="-127"/>
              </a:rPr>
              <a:t> </a:t>
            </a:r>
            <a:r>
              <a:rPr lang="ko-KR" altLang="en-US" b="1" dirty="0" smtClean="0">
                <a:latin typeface="HY견고딕" panose="02030600000101010101" pitchFamily="18" charset="-127"/>
              </a:rPr>
              <a:t>      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 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:  1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백만원</a:t>
            </a:r>
            <a:endParaRPr lang="en-US" altLang="ko-KR" sz="2000" b="1" dirty="0">
              <a:latin typeface="HY견고딕" panose="02030600000101010101" pitchFamily="18" charset="-127"/>
            </a:endParaRP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sz="11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향후 집행계획   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latinLnBrk="1" hangingPunct="1">
              <a:lnSpc>
                <a:spcPct val="130000"/>
              </a:lnSpc>
              <a:buClr>
                <a:schemeClr val="tx1"/>
              </a:buClr>
              <a:defRPr/>
            </a:pPr>
            <a:r>
              <a:rPr lang="en-US" altLang="ko-KR" sz="2000" b="1" dirty="0" smtClean="0">
                <a:latin typeface="HY견고딕" panose="02030600000101010101" pitchFamily="18" charset="-127"/>
              </a:rPr>
              <a:t>  -  </a:t>
            </a:r>
            <a:r>
              <a:rPr lang="ko-KR" altLang="en-US" sz="2000" b="1" dirty="0" err="1" smtClean="0">
                <a:latin typeface="HY견고딕" panose="02030600000101010101" pitchFamily="18" charset="-127"/>
              </a:rPr>
              <a:t>지적재조사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 </a:t>
            </a:r>
            <a:r>
              <a:rPr lang="ko-KR" altLang="en-US" sz="2000" b="1" dirty="0" err="1" smtClean="0">
                <a:latin typeface="HY견고딕" panose="02030600000101010101" pitchFamily="18" charset="-127"/>
              </a:rPr>
              <a:t>측량비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 선급금 지급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(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소비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) 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                   </a:t>
            </a:r>
            <a:r>
              <a:rPr lang="en-US" altLang="ko-KR" sz="2000" b="1" dirty="0">
                <a:latin typeface="HY견고딕" panose="02030600000101010101" pitchFamily="18" charset="-127"/>
              </a:rPr>
              <a:t>: 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 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250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백만원</a:t>
            </a:r>
            <a:endParaRPr lang="en-US" altLang="ko-KR" sz="2000" b="1" dirty="0" smtClean="0">
              <a:latin typeface="HY견고딕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defRPr/>
            </a:pPr>
            <a:r>
              <a:rPr lang="en-US" altLang="ko-KR" sz="2000" b="1" dirty="0">
                <a:latin typeface="HY견고딕" panose="02030600000101010101" pitchFamily="18" charset="-127"/>
              </a:rPr>
              <a:t> 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 -  </a:t>
            </a:r>
            <a:r>
              <a:rPr lang="ko-KR" altLang="en-US" sz="2000" b="1" dirty="0" err="1" smtClean="0">
                <a:latin typeface="HY견고딕" panose="02030600000101010101" pitchFamily="18" charset="-127"/>
              </a:rPr>
              <a:t>도로명판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 망실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훼손 유지보수비 지급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투자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           :  8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endParaRPr lang="en-US" altLang="ko-KR" sz="20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r>
              <a:rPr lang="en-US" altLang="ko-KR" sz="20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 </a:t>
            </a:r>
          </a:p>
        </p:txBody>
      </p:sp>
      <p:graphicFrame>
        <p:nvGraphicFramePr>
          <p:cNvPr id="252950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71682"/>
              </p:ext>
            </p:extLst>
          </p:nvPr>
        </p:nvGraphicFramePr>
        <p:xfrm>
          <a:off x="755650" y="1389063"/>
          <a:ext cx="7781923" cy="1392238"/>
        </p:xfrm>
        <a:graphic>
          <a:graphicData uri="http://schemas.openxmlformats.org/drawingml/2006/table">
            <a:tbl>
              <a:tblPr/>
              <a:tblGrid>
                <a:gridCol w="1152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425373485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79">
                  <a:extLst>
                    <a:ext uri="{9D8B030D-6E8A-4147-A177-3AD203B41FA5}">
                      <a16:colId xmlns:a16="http://schemas.microsoft.com/office/drawing/2014/main" val="286322218"/>
                    </a:ext>
                  </a:extLst>
                </a:gridCol>
                <a:gridCol w="437181">
                  <a:extLst>
                    <a:ext uri="{9D8B030D-6E8A-4147-A177-3AD203B41FA5}">
                      <a16:colId xmlns:a16="http://schemas.microsoft.com/office/drawing/2014/main" val="3663432741"/>
                    </a:ext>
                  </a:extLst>
                </a:gridCol>
              </a:tblGrid>
              <a:tr h="30946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구 분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목표액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(A)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집행실적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누계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)(B)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집행률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(C=B/A)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집행계획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전망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비 고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92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금주 </a:t>
                      </a: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집행액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집행액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누계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집행률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611418"/>
                  </a:ext>
                </a:extLst>
              </a:tr>
              <a:tr h="360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상반기 신속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299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8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2.7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0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34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11.4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소비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·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투자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587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957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163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30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987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168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389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83361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74033</TotalTime>
  <Words>196</Words>
  <Application>Microsoft Office PowerPoint</Application>
  <PresentationFormat>화면 슬라이드 쇼(4:3)</PresentationFormat>
  <Paragraphs>50</Paragraphs>
  <Slides>3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11696</cp:revision>
  <cp:lastPrinted>2021-03-25T00:59:31Z</cp:lastPrinted>
  <dcterms:modified xsi:type="dcterms:W3CDTF">2021-03-25T01:01:26Z</dcterms:modified>
</cp:coreProperties>
</file>