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  <p:sldMasterId id="2147484040" r:id="rId2"/>
  </p:sldMasterIdLst>
  <p:notesMasterIdLst>
    <p:notesMasterId r:id="rId6"/>
  </p:notesMasterIdLst>
  <p:handoutMasterIdLst>
    <p:handoutMasterId r:id="rId7"/>
  </p:handoutMasterIdLst>
  <p:sldIdLst>
    <p:sldId id="5929" r:id="rId3"/>
    <p:sldId id="5911" r:id="rId4"/>
    <p:sldId id="5931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33" autoAdjust="0"/>
  </p:normalViewPr>
  <p:slideViewPr>
    <p:cSldViewPr>
      <p:cViewPr varScale="1">
        <p:scale>
          <a:sx n="115" d="100"/>
          <a:sy n="115" d="100"/>
        </p:scale>
        <p:origin x="162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320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4314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30028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50" tIns="45413" rIns="90850" bIns="45413" anchor="b"/>
          <a:lstStyle>
            <a:lvl1pPr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marL="0" marR="0" lvl="0" indent="0" algn="r" defTabSz="881063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486F0E8-38EA-4F60-A413-EC121F4B7CC5}" type="slidenum"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굴림" panose="020B0600000101010101" pitchFamily="50" charset="-127"/>
                <a:cs typeface="+mn-cs"/>
              </a:rPr>
              <a:pPr marL="0" marR="0" lvl="0" indent="0" algn="r" defTabSz="881063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굴림" panose="020B0600000101010101" pitchFamily="50" charset="-127"/>
              <a:cs typeface="+mn-cs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87256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40260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67904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38239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64879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2021-04-28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83871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2021-04-28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15413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2021-04-28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59136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6862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48180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01573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5055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79955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  <p:sldLayoutId id="2147484042" r:id="rId2"/>
    <p:sldLayoutId id="2147484043" r:id="rId3"/>
    <p:sldLayoutId id="2147484044" r:id="rId4"/>
    <p:sldLayoutId id="2147484045" r:id="rId5"/>
    <p:sldLayoutId id="2147484046" r:id="rId6"/>
    <p:sldLayoutId id="2147484047" r:id="rId7"/>
    <p:sldLayoutId id="2147484048" r:id="rId8"/>
    <p:sldLayoutId id="2147484049" r:id="rId9"/>
    <p:sldLayoutId id="2147484050" r:id="rId10"/>
    <p:sldLayoutId id="214748405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806440"/>
            <a:ext cx="9143999" cy="1686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민원담당공무원 힐링프로그램 운영 계획 수립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민원담당공무원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민원담당자의 감정노동 스트레스 해소를 위한 프로그램 운영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" y="2492897"/>
            <a:ext cx="9143999" cy="1787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5-2.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영동군 부동산 가격공시위원회 개최</a:t>
            </a:r>
            <a:endParaRPr lang="en-US" altLang="ko-KR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5. 3.(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~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5. 4.(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15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서면심의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개별공시지가 및 개발부담금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부과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적정성 여부</a:t>
            </a:r>
            <a:endParaRPr lang="en-US" altLang="ko-KR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281474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도로명판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설치 대상지 조사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3.(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5. 10.(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200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40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교차로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등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도로명판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설치가 필요한 지점 조사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3"/>
          <p:cNvSpPr>
            <a:spLocks noChangeArrowheads="1"/>
          </p:cNvSpPr>
          <p:nvPr/>
        </p:nvSpPr>
        <p:spPr bwMode="auto">
          <a:xfrm>
            <a:off x="179388" y="393254"/>
            <a:ext cx="8535987" cy="6204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marL="914400" marR="0" lvl="1" indent="-457200" algn="l" defTabSz="914400" rtl="0" eaLnBrk="1" fontAlgn="base" latinLnBrk="1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Tx/>
              <a:buFont typeface="Wingdings" panose="05000000000000000000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굴림" panose="020B0600000101010101" pitchFamily="50" charset="-127"/>
              <a:ea typeface="굴림" panose="020B0600000101010101" pitchFamily="50" charset="-127"/>
              <a:cs typeface="+mn-cs"/>
              <a:sym typeface="Symbol" panose="05050102010706020507" pitchFamily="18" charset="2"/>
            </a:endParaRPr>
          </a:p>
          <a:p>
            <a:pPr marL="533400" marR="0" lvl="0" indent="-533400" algn="ctr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tabLst>
                <a:tab pos="4953000" algn="l"/>
              </a:tabLst>
              <a:defRPr/>
            </a:pPr>
            <a:r>
              <a:rPr kumimoji="1" lang="ko-KR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  <a:sym typeface="Symbol" panose="05050102010706020507" pitchFamily="18" charset="2"/>
              </a:rPr>
              <a:t>예산 </a:t>
            </a:r>
            <a:r>
              <a:rPr kumimoji="1" lang="ko-KR" alt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  <a:sym typeface="Symbol" panose="05050102010706020507" pitchFamily="18" charset="2"/>
              </a:rPr>
              <a:t>신속집행</a:t>
            </a:r>
            <a:r>
              <a:rPr kumimoji="1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  <a:sym typeface="Symbol" panose="05050102010706020507" pitchFamily="18" charset="2"/>
              </a:rPr>
              <a:t> </a:t>
            </a:r>
            <a:r>
              <a:rPr kumimoji="1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  <a:sym typeface="Symbol" panose="05050102010706020507" pitchFamily="18" charset="2"/>
              </a:rPr>
              <a:t>추진현황</a:t>
            </a:r>
          </a:p>
          <a:p>
            <a:pPr marL="914400" marR="0" lvl="1" indent="-457200" algn="l" defTabSz="914400" rtl="0" eaLnBrk="1" fontAlgn="base" latinLnBrk="1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 typeface="Wingdings" panose="05000000000000000000" pitchFamily="2" charset="2"/>
              <a:buChar char="q"/>
              <a:tabLst>
                <a:tab pos="4953000" algn="l"/>
              </a:tabLst>
              <a:defRPr/>
            </a:pPr>
            <a:r>
              <a:rPr kumimoji="1" lang="ko-KR" alt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집행현황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 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(4. 27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일 기준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)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                       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(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단위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: 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백만원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, %)</a:t>
            </a:r>
          </a:p>
          <a:p>
            <a:pPr marL="914400" marR="0" lvl="1" indent="-457200" algn="l" defTabSz="914400" rtl="0" eaLnBrk="1" fontAlgn="base" latinLnBrk="1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 typeface="Wingdings" panose="05000000000000000000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  <a:p>
            <a:pPr marL="457200" marR="0" lvl="1" indent="0" algn="l" defTabSz="914400" rtl="0" eaLnBrk="1" fontAlgn="base" latinLnBrk="1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>
                <a:tab pos="4953000" algn="l"/>
              </a:tabLst>
              <a:defRPr/>
            </a:pPr>
            <a:endParaRPr kumimoji="1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  <a:p>
            <a:pPr marL="457200" marR="0" lvl="1" indent="0" algn="l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>
                <a:tab pos="4953000" algn="l"/>
              </a:tabLst>
              <a:defRPr/>
            </a:pPr>
            <a:endParaRPr kumimoji="1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  <a:p>
            <a:pPr marL="457200" marR="0" lvl="1" indent="0" algn="l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>
                <a:tab pos="4953000" algn="l"/>
              </a:tabLst>
              <a:defRPr/>
            </a:pPr>
            <a:endParaRPr kumimoji="1" lang="en-US" altLang="ko-KR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 typeface="Wingdings" panose="05000000000000000000" pitchFamily="2" charset="2"/>
              <a:buChar char="q"/>
              <a:tabLst>
                <a:tab pos="4953000" algn="l"/>
              </a:tabLst>
              <a:defRPr/>
            </a:pP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금주 집행대상사업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  </a:t>
            </a:r>
          </a:p>
          <a:p>
            <a:pPr marL="914400" marR="0" lvl="1" indent="-4572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>
                <a:tab pos="4953000" algn="l"/>
              </a:tabLst>
              <a:defRPr/>
            </a:pP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 - 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개별공시지가 </a:t>
            </a:r>
            <a:r>
              <a:rPr kumimoji="1" lang="ko-KR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열람통지문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제작</a:t>
            </a:r>
            <a:r>
              <a:rPr lang="ko-KR" altLang="en-US" sz="2000" b="1" spc="-150" dirty="0" smtClean="0">
                <a:solidFill>
                  <a:prstClr val="black"/>
                </a:solidFill>
                <a:latin typeface="HY견고딕" panose="02030600000101010101" pitchFamily="18" charset="-127"/>
              </a:rPr>
              <a:t>                                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:  6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백만원 </a:t>
            </a:r>
            <a:endParaRPr kumimoji="1" lang="ko-KR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>
                <a:tab pos="4953000" algn="l"/>
              </a:tabLst>
              <a:defRPr/>
            </a:pPr>
            <a:r>
              <a:rPr kumimoji="1" lang="ko-KR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 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- </a:t>
            </a:r>
            <a:r>
              <a:rPr kumimoji="1" lang="ko-KR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괴목지구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지적재조사사업 </a:t>
            </a:r>
            <a:r>
              <a:rPr kumimoji="1" lang="ko-KR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조정금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지급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(5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차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)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      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:  17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백만원</a:t>
            </a:r>
            <a:endParaRPr kumimoji="1" lang="ko-KR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>
                <a:tab pos="4953000" algn="l"/>
              </a:tabLst>
              <a:defRPr/>
            </a:pPr>
            <a:endParaRPr kumimoji="1" lang="en-US" altLang="ko-KR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 typeface="Wingdings" panose="05000000000000000000" pitchFamily="2" charset="2"/>
              <a:buChar char="q"/>
              <a:tabLst>
                <a:tab pos="4953000" algn="l"/>
              </a:tabLst>
              <a:defRPr/>
            </a:pP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향후 집행계획   </a:t>
            </a:r>
            <a:endParaRPr kumimoji="1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>
                <a:tab pos="4953000" algn="l"/>
              </a:tabLst>
              <a:defRPr/>
            </a:pP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 - </a:t>
            </a:r>
            <a:r>
              <a:rPr lang="ko-KR" altLang="en-US" sz="2000" b="1" noProof="0" dirty="0" err="1" smtClean="0">
                <a:solidFill>
                  <a:prstClr val="black"/>
                </a:solidFill>
                <a:latin typeface="HY견고딕" panose="02030600000101010101" pitchFamily="18" charset="-127"/>
              </a:rPr>
              <a:t>괴목지구</a:t>
            </a:r>
            <a:r>
              <a:rPr lang="ko-KR" altLang="en-US" sz="2000" b="1" noProof="0" dirty="0" smtClean="0">
                <a:solidFill>
                  <a:prstClr val="black"/>
                </a:solidFill>
                <a:latin typeface="HY견고딕" panose="02030600000101010101" pitchFamily="18" charset="-127"/>
              </a:rPr>
              <a:t> 지적재조사사업 </a:t>
            </a:r>
            <a:r>
              <a:rPr lang="ko-KR" altLang="en-US" sz="2000" b="1" noProof="0" dirty="0" err="1" smtClean="0">
                <a:solidFill>
                  <a:prstClr val="black"/>
                </a:solidFill>
                <a:latin typeface="HY견고딕" panose="02030600000101010101" pitchFamily="18" charset="-127"/>
              </a:rPr>
              <a:t>조정금</a:t>
            </a:r>
            <a:r>
              <a:rPr lang="ko-KR" altLang="en-US" sz="2000" b="1" noProof="0" dirty="0" smtClean="0">
                <a:solidFill>
                  <a:prstClr val="black"/>
                </a:solidFill>
                <a:latin typeface="HY견고딕" panose="02030600000101010101" pitchFamily="18" charset="-127"/>
              </a:rPr>
              <a:t> 지급</a:t>
            </a:r>
            <a:r>
              <a:rPr lang="en-US" altLang="ko-KR" sz="2000" b="1" noProof="0" dirty="0" smtClean="0">
                <a:solidFill>
                  <a:prstClr val="black"/>
                </a:solidFill>
                <a:latin typeface="HY견고딕" panose="02030600000101010101" pitchFamily="18" charset="-127"/>
              </a:rPr>
              <a:t>(6</a:t>
            </a:r>
            <a:r>
              <a:rPr lang="ko-KR" altLang="en-US" sz="2000" b="1" noProof="0" dirty="0" smtClean="0">
                <a:solidFill>
                  <a:prstClr val="black"/>
                </a:solidFill>
                <a:latin typeface="HY견고딕" panose="02030600000101010101" pitchFamily="18" charset="-127"/>
              </a:rPr>
              <a:t>차</a:t>
            </a:r>
            <a:r>
              <a:rPr lang="en-US" altLang="ko-KR" sz="2000" b="1" noProof="0" dirty="0" smtClean="0">
                <a:solidFill>
                  <a:prstClr val="black"/>
                </a:solidFill>
                <a:latin typeface="HY견고딕" panose="02030600000101010101" pitchFamily="18" charset="-127"/>
              </a:rPr>
              <a:t>)</a:t>
            </a:r>
            <a:r>
              <a:rPr lang="ko-KR" altLang="en-US" sz="2000" b="1" noProof="0" dirty="0" smtClean="0">
                <a:solidFill>
                  <a:prstClr val="black"/>
                </a:solidFill>
                <a:latin typeface="HY견고딕" panose="02030600000101010101" pitchFamily="18" charset="-127"/>
              </a:rPr>
              <a:t>       </a:t>
            </a:r>
            <a:r>
              <a:rPr lang="en-US" altLang="ko-KR" sz="2000" b="1" noProof="0" dirty="0" smtClean="0">
                <a:solidFill>
                  <a:prstClr val="black"/>
                </a:solidFill>
                <a:latin typeface="HY견고딕" panose="02030600000101010101" pitchFamily="18" charset="-127"/>
              </a:rPr>
              <a:t>: 7</a:t>
            </a:r>
            <a:r>
              <a:rPr lang="ko-KR" altLang="en-US" sz="2000" b="1" noProof="0" dirty="0" smtClean="0">
                <a:solidFill>
                  <a:prstClr val="black"/>
                </a:solidFill>
                <a:latin typeface="HY견고딕" panose="02030600000101010101" pitchFamily="18" charset="-127"/>
              </a:rPr>
              <a:t>백만원</a:t>
            </a:r>
            <a:r>
              <a:rPr lang="ko-KR" altLang="en-US" sz="2000" b="1" dirty="0" smtClean="0">
                <a:solidFill>
                  <a:prstClr val="black"/>
                </a:solidFill>
                <a:latin typeface="HY견고딕" panose="02030600000101010101" pitchFamily="18" charset="-127"/>
              </a:rPr>
              <a:t>                 </a:t>
            </a:r>
            <a:endParaRPr kumimoji="1" lang="ko-KR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</p:txBody>
      </p:sp>
      <p:graphicFrame>
        <p:nvGraphicFramePr>
          <p:cNvPr id="252950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95591"/>
              </p:ext>
            </p:extLst>
          </p:nvPr>
        </p:nvGraphicFramePr>
        <p:xfrm>
          <a:off x="755650" y="1604714"/>
          <a:ext cx="7781923" cy="1392238"/>
        </p:xfrm>
        <a:graphic>
          <a:graphicData uri="http://schemas.openxmlformats.org/drawingml/2006/table">
            <a:tbl>
              <a:tblPr/>
              <a:tblGrid>
                <a:gridCol w="1152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425373485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79">
                  <a:extLst>
                    <a:ext uri="{9D8B030D-6E8A-4147-A177-3AD203B41FA5}">
                      <a16:colId xmlns:a16="http://schemas.microsoft.com/office/drawing/2014/main" val="286322218"/>
                    </a:ext>
                  </a:extLst>
                </a:gridCol>
                <a:gridCol w="437181">
                  <a:extLst>
                    <a:ext uri="{9D8B030D-6E8A-4147-A177-3AD203B41FA5}">
                      <a16:colId xmlns:a16="http://schemas.microsoft.com/office/drawing/2014/main" val="3663432741"/>
                    </a:ext>
                  </a:extLst>
                </a:gridCol>
              </a:tblGrid>
              <a:tr h="30946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구 분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목표액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(A)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집행실적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누계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)(B)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(C=B/A)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집행계획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전망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비 고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92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금주 </a:t>
                      </a: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누계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611418"/>
                  </a:ext>
                </a:extLst>
              </a:tr>
              <a:tr h="360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상반기 신속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300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154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51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154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51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소비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·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투자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103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149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144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23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172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166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389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7363208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75587</TotalTime>
  <Words>205</Words>
  <Application>Microsoft Office PowerPoint</Application>
  <PresentationFormat>화면 슬라이드 쇼(4:3)</PresentationFormat>
  <Paragraphs>52</Paragraphs>
  <Slides>3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3</vt:i4>
      </vt:variant>
    </vt:vector>
  </HeadingPairs>
  <TitlesOfParts>
    <vt:vector size="15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2_조화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11825</cp:revision>
  <cp:lastPrinted>2021-04-28T04:44:31Z</cp:lastPrinted>
  <dcterms:modified xsi:type="dcterms:W3CDTF">2021-04-28T05:18:41Z</dcterms:modified>
</cp:coreProperties>
</file>