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19"/>
  </p:notesMasterIdLst>
  <p:handoutMasterIdLst>
    <p:handoutMasterId r:id="rId20"/>
  </p:handoutMasterIdLst>
  <p:sldIdLst>
    <p:sldId id="5906" r:id="rId2"/>
    <p:sldId id="5904" r:id="rId3"/>
    <p:sldId id="5905" r:id="rId4"/>
    <p:sldId id="5920" r:id="rId5"/>
    <p:sldId id="5918" r:id="rId6"/>
    <p:sldId id="5919" r:id="rId7"/>
    <p:sldId id="5907" r:id="rId8"/>
    <p:sldId id="5908" r:id="rId9"/>
    <p:sldId id="5909" r:id="rId10"/>
    <p:sldId id="5912" r:id="rId11"/>
    <p:sldId id="5913" r:id="rId12"/>
    <p:sldId id="5914" r:id="rId13"/>
    <p:sldId id="5915" r:id="rId14"/>
    <p:sldId id="5916" r:id="rId15"/>
    <p:sldId id="5917" r:id="rId16"/>
    <p:sldId id="5910" r:id="rId17"/>
    <p:sldId id="5911" r:id="rId1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CF817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40289AD-6762-4510-BE3D-27B9F6C40D9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1679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15CA84F-C76D-4815-A583-9279618C17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4048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6695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0642" y="9431971"/>
            <a:ext cx="2947033" cy="49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17" tIns="45346" rIns="90717" bIns="45346" anchor="b"/>
          <a:lstStyle>
            <a:lvl1pPr defTabSz="87947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1pPr>
            <a:lvl2pPr marL="742950" indent="-285750" defTabSz="87947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2pPr>
            <a:lvl3pPr marL="1143000" indent="-228600" defTabSz="87947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3pPr>
            <a:lvl4pPr marL="1600200" indent="-228600" defTabSz="87947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4pPr>
            <a:lvl5pPr marL="2057400" indent="-228600" defTabSz="87947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</a:pPr>
            <a:fld id="{4A77D508-8397-4400-883C-B379780C4ABC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4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0" y="4715192"/>
            <a:ext cx="5434335" cy="446627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07" tIns="45341" rIns="90707" bIns="45341"/>
          <a:lstStyle/>
          <a:p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8247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>
                <a:srgbClr val="FFFF00"/>
              </a:buClr>
              <a:buSzPct val="60000"/>
              <a:buFont typeface="Monotype Sorts"/>
              <a:buNone/>
            </a:pPr>
            <a:fld id="{1D113FE0-0A40-48FA-A465-D6EFF8C70394}" type="slidenum">
              <a:rPr lang="en-US" altLang="ko-KR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pPr algn="r" eaLnBrk="1" hangingPunct="1">
                <a:lnSpc>
                  <a:spcPct val="150000"/>
                </a:lnSpc>
                <a:spcBef>
                  <a:spcPct val="0"/>
                </a:spcBef>
                <a:buClr>
                  <a:srgbClr val="FFFF00"/>
                </a:buClr>
                <a:buSzPct val="60000"/>
                <a:buFont typeface="Monotype Sorts"/>
                <a:buNone/>
              </a:pPr>
              <a:t>7</a:t>
            </a:fld>
            <a:endParaRPr lang="en-US" altLang="ko-KR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  </a:t>
            </a:r>
            <a:r>
              <a:rPr lang="ko-KR" altLang="en-US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먼저</a:t>
            </a:r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지금의 옥천입니다</a:t>
            </a:r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8472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35" tIns="45005" rIns="90035" bIns="45005" anchor="b"/>
          <a:lstStyle/>
          <a:p>
            <a:pPr algn="r" defTabSz="879693">
              <a:lnSpc>
                <a:spcPct val="150000"/>
              </a:lnSpc>
              <a:buClr>
                <a:srgbClr val="FFFF00"/>
              </a:buClr>
              <a:buSzPct val="60000"/>
            </a:pPr>
            <a:fld id="{B8CAEEA1-5701-4BFC-8508-60D520BB4DDB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693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10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462" y="4686538"/>
            <a:ext cx="5384840" cy="4439132"/>
          </a:xfrm>
          <a:noFill/>
          <a:ln/>
        </p:spPr>
        <p:txBody>
          <a:bodyPr lIns="90026" tIns="45000" rIns="90026" bIns="45000"/>
          <a:lstStyle/>
          <a:p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0538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9" tIns="45406" rIns="90839" bIns="45406" anchor="b"/>
          <a:lstStyle/>
          <a:p>
            <a:pPr algn="r" defTabSz="876545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545"/>
              <a:t>11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8"/>
            <a:ext cx="4951288" cy="4417069"/>
          </a:xfrm>
          <a:noFill/>
          <a:ln/>
        </p:spPr>
        <p:txBody>
          <a:bodyPr lIns="91094" tIns="45530" rIns="91094" bIns="45530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751569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9F7248AA-1BEF-45EF-83ED-7B2EB04399EA}" type="slidenum">
              <a:rPr lang="en-US" altLang="ko-KR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pPr algn="r" eaLnBrk="1" hangingPunct="1">
                <a:lnSpc>
                  <a:spcPct val="150000"/>
                </a:lnSpc>
                <a:spcBef>
                  <a:spcPct val="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12</a:t>
            </a:fld>
            <a:endParaRPr lang="en-US" altLang="ko-KR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  </a:t>
            </a:r>
            <a:r>
              <a:rPr lang="ko-KR" altLang="en-US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먼저</a:t>
            </a:r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지금의 옥천입니다</a:t>
            </a:r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381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863" y="9444038"/>
            <a:ext cx="29511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7" tIns="45410" rIns="90847" bIns="45410" anchor="b"/>
          <a:lstStyle>
            <a:lvl1pPr defTabSz="87788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7788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7788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7788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7788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778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778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778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778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latinLnBrk="0" hangingPunct="1">
              <a:spcBef>
                <a:spcPct val="0"/>
              </a:spcBef>
            </a:pPr>
            <a:fld id="{3303F4AB-9D0E-41AA-B6B4-1D609E239835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latinLnBrk="0" hangingPunct="1">
                <a:spcBef>
                  <a:spcPct val="0"/>
                </a:spcBef>
              </a:pPr>
              <a:t>14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19663" cy="3690937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0625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01" tIns="45534" rIns="91101" bIns="45534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3037963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52863" y="9444038"/>
            <a:ext cx="29511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7" tIns="45410" rIns="90847" bIns="45410" anchor="b"/>
          <a:lstStyle>
            <a:lvl1pPr defTabSz="87788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7788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7788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7788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7788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778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778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778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778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latinLnBrk="0" hangingPunct="1">
              <a:spcBef>
                <a:spcPct val="0"/>
              </a:spcBef>
            </a:pPr>
            <a:fld id="{96D09B91-86EE-47FF-87EA-88F932CE555B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latinLnBrk="0" hangingPunct="1">
                <a:spcBef>
                  <a:spcPct val="0"/>
                </a:spcBef>
              </a:pPr>
              <a:t>15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19663" cy="3690937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0625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01" tIns="45534" rIns="91101" bIns="45534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590954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16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03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16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9090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B63EE-4B32-4B1D-B0D2-F187836738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8BD8-F556-4244-87A2-0C8FC74264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7C562-07E1-45E2-9274-888FB3571D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FB419-73E9-4F79-A387-87B45A75B7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6A52A-A6CA-4324-91C8-7C93D3A0F80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E5EED-384F-4D0D-83EB-9C1BD9DE76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B991-A26C-4FAE-BAEC-9659CF1C99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FD38F-9DBF-457D-96DD-90B6E31528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76BAC-B0FC-43CA-9165-AAF6D62667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91231-6233-40DB-8479-FEAF37F207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B0231-8A50-410C-B51B-8D370E58EE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86DE1FA6-9F42-4096-AD39-C9A4F8F61F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452812" y="1916832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r>
              <a:rPr lang="en-US" altLang="ko-KR" sz="6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4418555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   림   과</a:t>
            </a:r>
          </a:p>
        </p:txBody>
      </p:sp>
    </p:spTree>
    <p:extLst>
      <p:ext uri="{BB962C8B-B14F-4D97-AF65-F5344CB8AC3E}">
        <p14:creationId xmlns:p14="http://schemas.microsoft.com/office/powerpoint/2010/main" val="425840307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-142908" y="337240"/>
            <a:ext cx="9144000" cy="633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조림사업 실시설계 용역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난곡리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60-2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72ha  / 19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소나무재선충병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예방나무주사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범화리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19.79ha / 28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숲해설가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위탁교육 현장심사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산림청 담당 사무관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교육장소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실습장소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용두공원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현장심사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감나무 가로수 전정사업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관내 가로수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식재지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85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감나무 및 은행나무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1,082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본 전정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1523462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가우시안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00"/>
              </a:buClr>
              <a:buFont typeface="Monotype Sorts" pitchFamily="2" charset="2"/>
              <a:buNone/>
            </a:pPr>
            <a:endParaRPr lang="ko-KR" altLang="en-US" sz="2000">
              <a:solidFill>
                <a:srgbClr val="003366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1169988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건설교통과</a:t>
            </a:r>
          </a:p>
        </p:txBody>
      </p:sp>
    </p:spTree>
    <p:extLst>
      <p:ext uri="{BB962C8B-B14F-4D97-AF65-F5344CB8AC3E}">
        <p14:creationId xmlns:p14="http://schemas.microsoft.com/office/powerpoint/2010/main" val="111838651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8196" y="274638"/>
            <a:ext cx="878363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유가보조금 의심거래 점검</a:t>
            </a:r>
          </a:p>
          <a:p>
            <a:pPr marL="914400" lvl="1" indent="-457200" eaLnBrk="1" latinLnBrk="1" hangingPunct="1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개인택시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(85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법인택시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개사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화물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(139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</a:p>
          <a:p>
            <a:pPr marL="914400" lvl="1" indent="-457200" eaLnBrk="1" latinLnBrk="1" hangingPunct="1"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버스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동일버스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유가보조금관리시스템 상  부정수급 의심거래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상시 모니터링 등 행정조사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0525" y="2528888"/>
            <a:ext cx="87836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500563"/>
            <a:ext cx="85439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25400" y="2357438"/>
            <a:ext cx="87884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300" b="1" kern="0" dirty="0">
                <a:solidFill>
                  <a:srgbClr val="FFFFFF"/>
                </a:solidFill>
                <a:latin typeface="굴림" pitchFamily="50" charset="-127"/>
                <a:ea typeface="굴림" pitchFamily="50" charset="-127"/>
                <a:sym typeface="Symbol" pitchFamily="18" charset="2"/>
              </a:rPr>
              <a:t>등  </a:t>
            </a: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노근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우천간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도로확포장공사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추진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위치 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 840</a:t>
            </a:r>
            <a:r>
              <a:rPr lang="ko-KR" altLang="en-US" sz="2400" b="1" spc="-15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5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황간면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pc="-15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노근리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경부고속도로통과구간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 업 량 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도로확포장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L=0.34km,  B=8.5(7.5)m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용 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공사 착공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18196" y="4515623"/>
            <a:ext cx="899795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300" b="1" kern="0" dirty="0">
                <a:solidFill>
                  <a:srgbClr val="FFFFFF"/>
                </a:solidFill>
                <a:latin typeface="굴림" pitchFamily="50" charset="-127"/>
                <a:ea typeface="굴림" pitchFamily="50" charset="-127"/>
                <a:sym typeface="Symbol" pitchFamily="18" charset="2"/>
              </a:rPr>
              <a:t>등  </a:t>
            </a: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학촌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마곡간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도로확포장공사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추진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 업 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 1,755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 업 량 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도로확포장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L=1.01km,  B=6.5(5.5)m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용 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공사 착공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833975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45024"/>
            <a:ext cx="9036050" cy="352901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457200" lvl="1" indent="0" eaLnBrk="1" hangingPunct="1">
              <a:lnSpc>
                <a:spcPct val="15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-5959" y="38100"/>
            <a:ext cx="892968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eaLnBrk="1" latinLnBrk="0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b="1" dirty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buClr>
                <a:srgbClr val="FFFFFF"/>
              </a:buClr>
              <a:buSzPct val="60000"/>
              <a:buFont typeface="Arial" panose="020B0604020202020204" pitchFamily="34" charset="0"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6-4.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농업생산기반조성사업 추진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지표수보강개발사업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부릉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묘동지구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착공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/4,700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수리시설개보수사업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유전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금계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돈대지구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착공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/4,700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농업생산기반시설정비사업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오탄지구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13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개지구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/600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179388" y="3001963"/>
            <a:ext cx="9036050" cy="28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eaLnBrk="1" latinLnBrk="0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3181" y="2852936"/>
            <a:ext cx="8929688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eaLnBrk="1" latinLnBrk="0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marL="0" indent="0">
              <a:lnSpc>
                <a:spcPct val="150000"/>
              </a:lnSpc>
              <a:buClr>
                <a:srgbClr val="FFFFFF"/>
              </a:buClr>
              <a:buSzPct val="60000"/>
              <a:buFont typeface="Arial" panose="020B0604020202020204" pitchFamily="34" charset="0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6-5.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농촌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신활력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플러스 사업 추진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      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영동군일원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70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억원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국비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억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억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와인공장건축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활동조직거점센터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</a:p>
          <a:p>
            <a:pPr marL="457200" lvl="1" indent="0">
              <a:lnSpc>
                <a:spcPct val="150000"/>
              </a:lnSpc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지역역량강화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(S/W)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기본계획 승인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3009602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438" y="3786188"/>
            <a:ext cx="9036050" cy="352901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457200" lvl="1" indent="0" eaLnBrk="1" hangingPunct="1">
              <a:lnSpc>
                <a:spcPct val="15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7150" y="0"/>
            <a:ext cx="8899654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eaLnBrk="1" latinLnBrk="0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buClr>
                <a:srgbClr val="FFFFFF"/>
              </a:buClr>
              <a:buSzPct val="60000"/>
              <a:buFont typeface="Arial" panose="020B0604020202020204" pitchFamily="34" charset="0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6-6.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기타업무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농촌일손 돕기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>
              <a:lnSpc>
                <a:spcPct val="150000"/>
              </a:lnSpc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/11. 14.(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09:30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~ /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양산면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원당리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407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김복진 농가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>
              <a:lnSpc>
                <a:spcPct val="150000"/>
              </a:lnSpc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작업내용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참여인원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사과따기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/18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8)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2019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영동군 마을리더교육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>
              <a:lnSpc>
                <a:spcPct val="150000"/>
              </a:lnSpc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11. 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~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11.15.(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marL="457200" lvl="1" indent="0">
              <a:lnSpc>
                <a:spcPct val="150000"/>
              </a:lnSpc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장소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노근리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평화공원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/30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179388" y="3001963"/>
            <a:ext cx="9036050" cy="28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eaLnBrk="1" latinLnBrk="0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171450" y="3716338"/>
            <a:ext cx="8929688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eaLnBrk="1" latinLnBrk="0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b="1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6393530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65261726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2564904"/>
            <a:ext cx="8783638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집행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원당리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본동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마을안길정비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180,000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0" y="433929"/>
            <a:ext cx="9036496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900"/>
              </a:spcBef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전선지중화 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소화의원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중앙지구대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(0.6km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케이블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인입작업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 무 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영동문화원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(0.6km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굴착 공사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834" y="4221088"/>
            <a:ext cx="878363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부용지구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공동작업장 신축공사 준공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373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공사비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175,666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건축면적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153.55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준공일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11. 15.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                                                                                            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2097896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6591" y="2585340"/>
            <a:ext cx="8786812" cy="184665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지원시설 잔여용지 분양홍보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홍보기간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분양완료시까지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잔여용지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신문 등 홍보매체 활용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수의계약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97047" y="4565574"/>
            <a:ext cx="9001092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사회적기업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합동점검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11.12.(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11:30/ 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㈜서호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/3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고용노동부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사회적기업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인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지정요건 준수여부 및 재정지원사업 점검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9362" y="508405"/>
            <a:ext cx="8998718" cy="194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영동전통시장 상인교육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11.~ 11. 13. (18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상인회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교육장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15.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안면도 수산시장 견학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2954030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18033" y="260648"/>
            <a:ext cx="9036496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영동농공단지 운영협의회 개최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14. 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11:30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이수한우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업체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영동농공단지 입주업체 상호 교류 및 애로사항 청취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730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6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</a:t>
            </a:r>
            <a:r>
              <a:rPr lang="ko-KR" altLang="en-US" sz="6500" b="1" spc="600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경  </a:t>
            </a:r>
            <a:r>
              <a:rPr lang="ko-KR" altLang="en-US" sz="6500" b="1" spc="6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  <p:extLst>
      <p:ext uri="{BB962C8B-B14F-4D97-AF65-F5344CB8AC3E}">
        <p14:creationId xmlns:p14="http://schemas.microsoft.com/office/powerpoint/2010/main" val="24961144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34925" y="620713"/>
            <a:ext cx="9109075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b="1" dirty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>
              <a:lnSpc>
                <a:spcPct val="130000"/>
              </a:lnSpc>
              <a:buClr>
                <a:srgbClr val="FFFFFF"/>
              </a:buClr>
              <a:buSzPct val="60000"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동절기 미세먼지 대비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운행차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배출가스 특별 단속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11. 11. ~ 11. 22. 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용산면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율리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자원순환센터 앞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매연과다배출 차량 단속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비디오카메라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sz="2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4925" y="4514850"/>
            <a:ext cx="9109075" cy="21796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자원순환센터  소각시설  정기점검</a:t>
            </a:r>
            <a:endParaRPr lang="en-US" altLang="ko-KR" sz="28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11. 16. ~ 11. 20.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자원순환센터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소각시설 정기점검 및 가동중지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925" y="2636838"/>
            <a:ext cx="9109075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0" hangingPunct="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영동공공하수처리시설 증설사업에 따른 벤치마킹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11. ~ 11. 14.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보은군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천안시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조경시설 및 부대시설 벤치마킹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869838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34925" y="620713"/>
            <a:ext cx="9109075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</a:t>
            </a:r>
            <a:endParaRPr lang="en-US" altLang="ko-KR" sz="28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운행경유차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조기폐차 지원사업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재공고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90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8018930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3988" y="-285750"/>
            <a:ext cx="9334501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eaLnBrk="1" latin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6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  정  과</a:t>
            </a:r>
          </a:p>
        </p:txBody>
      </p:sp>
    </p:spTree>
    <p:extLst>
      <p:ext uri="{BB962C8B-B14F-4D97-AF65-F5344CB8AC3E}">
        <p14:creationId xmlns:p14="http://schemas.microsoft.com/office/powerpoint/2010/main" val="183946386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142875" y="2636838"/>
            <a:ext cx="88661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latinLnBrk="0">
              <a:buClr>
                <a:srgbClr val="FFFFFF"/>
              </a:buClr>
              <a:buFontTx/>
              <a:buNone/>
            </a:pPr>
            <a:endParaRPr lang="en-US" altLang="ko-KR" sz="300" b="1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latinLnBrk="0">
              <a:spcBef>
                <a:spcPts val="800"/>
              </a:spcBef>
              <a:spcAft>
                <a:spcPts val="800"/>
              </a:spcAft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4-2. </a:t>
            </a:r>
            <a:r>
              <a:rPr lang="ko-KR" altLang="en-US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공공비축미곡 매입 추진</a:t>
            </a:r>
            <a:endParaRPr lang="ko-KR" altLang="en-US" sz="2700" b="1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6805613" y="3348038"/>
            <a:ext cx="2087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lang="en-US" altLang="ko-KR" sz="18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8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 </a:t>
            </a:r>
            <a:r>
              <a:rPr lang="en-US" altLang="ko-KR" sz="18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18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포대</a:t>
            </a:r>
            <a:r>
              <a:rPr lang="en-US" altLang="ko-KR" sz="18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/40kg)</a:t>
            </a:r>
            <a:endParaRPr lang="ko-KR" altLang="en-US" sz="18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146050" y="765175"/>
            <a:ext cx="88804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spcBef>
                <a:spcPts val="800"/>
              </a:spcBef>
              <a:spcAft>
                <a:spcPts val="800"/>
              </a:spcAft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4-1. </a:t>
            </a:r>
            <a:r>
              <a:rPr lang="ko-KR" altLang="en-US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농촌체험마을 관계자 회의 개최</a:t>
            </a: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11.15.(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2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층 상황실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사무장 등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22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활성화 방안 모색 및 건의사항 청취 등</a:t>
            </a: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85750" y="3933825"/>
          <a:ext cx="8613774" cy="1898650"/>
        </p:xfrm>
        <a:graphic>
          <a:graphicData uri="http://schemas.openxmlformats.org/drawingml/2006/table">
            <a:tbl>
              <a:tblPr firstRow="1" bandRow="1"/>
              <a:tblGrid>
                <a:gridCol w="1170824"/>
                <a:gridCol w="1356799"/>
                <a:gridCol w="1356799"/>
                <a:gridCol w="1685082"/>
                <a:gridCol w="1566205"/>
                <a:gridCol w="1478065"/>
              </a:tblGrid>
              <a:tr h="50862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구분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총 물량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11. 12.(</a:t>
                      </a:r>
                      <a:r>
                        <a:rPr lang="ko-KR" altLang="en-US" sz="18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8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11. 13.(</a:t>
                      </a:r>
                      <a:r>
                        <a:rPr lang="ko-KR" altLang="en-US" sz="18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8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11. 14.(</a:t>
                      </a:r>
                      <a:r>
                        <a:rPr lang="ko-KR" altLang="en-US" sz="18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8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11. 15.(</a:t>
                      </a:r>
                      <a:r>
                        <a:rPr lang="ko-KR" altLang="en-US" sz="18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8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69501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포대벼</a:t>
                      </a:r>
                      <a:endParaRPr lang="en-US" altLang="ko-KR" sz="18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en-US" altLang="ko-KR" sz="1800" spc="-150" dirty="0" smtClean="0">
                          <a:solidFill>
                            <a:srgbClr val="00B036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3,127</a:t>
                      </a:r>
                      <a:endParaRPr lang="ko-KR" altLang="en-US" sz="1800" spc="-150" dirty="0">
                        <a:solidFill>
                          <a:srgbClr val="00B036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endParaRPr lang="ko-KR" altLang="en-US" sz="18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심천</a:t>
                      </a:r>
                      <a:r>
                        <a:rPr lang="en-US" altLang="ko-KR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1,511</a:t>
                      </a: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8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</a:t>
                      </a:r>
                      <a:r>
                        <a:rPr lang="ko-KR" altLang="en-US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284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추풍령 </a:t>
                      </a:r>
                      <a:r>
                        <a:rPr lang="en-US" altLang="ko-KR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509</a:t>
                      </a: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8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양강</a:t>
                      </a:r>
                      <a:r>
                        <a:rPr lang="ko-KR" altLang="en-US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823</a:t>
                      </a: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950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톤백벼</a:t>
                      </a:r>
                      <a:endParaRPr lang="en-US" altLang="ko-KR" sz="18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en-US" altLang="ko-KR" sz="1800" spc="-150" dirty="0" smtClean="0">
                          <a:solidFill>
                            <a:srgbClr val="00B036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13,660</a:t>
                      </a:r>
                      <a:endParaRPr lang="ko-KR" altLang="en-US" sz="1800" spc="-150" dirty="0">
                        <a:solidFill>
                          <a:srgbClr val="00B036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황간 </a:t>
                      </a:r>
                      <a:r>
                        <a:rPr lang="en-US" altLang="ko-KR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1,340</a:t>
                      </a:r>
                    </a:p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8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</a:t>
                      </a:r>
                      <a:r>
                        <a:rPr lang="ko-KR" altLang="en-US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320</a:t>
                      </a:r>
                      <a:endParaRPr lang="ko-KR" altLang="en-US" sz="18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en-US" altLang="ko-KR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8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r>
                        <a:rPr lang="ko-KR" altLang="en-US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</a:p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용산 </a:t>
                      </a:r>
                      <a:r>
                        <a:rPr lang="en-US" altLang="ko-KR" sz="18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endParaRPr lang="ko-KR" altLang="en-US" sz="18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endParaRPr lang="ko-KR" altLang="en-US" sz="18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4" marR="91434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83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55575" y="2708275"/>
            <a:ext cx="88804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spcBef>
                <a:spcPts val="800"/>
              </a:spcBef>
              <a:spcAft>
                <a:spcPts val="800"/>
              </a:spcAft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4-4. </a:t>
            </a:r>
            <a:r>
              <a:rPr lang="ko-KR" altLang="en-US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기타업무</a:t>
            </a: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토종벌 육성사업 추진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: 11.15.(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까지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보조결정</a:t>
            </a: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아프리카돼지열병 방역 추진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상황종료 시 까지</a:t>
            </a: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6050" y="765175"/>
            <a:ext cx="88804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spcBef>
                <a:spcPts val="800"/>
              </a:spcBef>
              <a:spcAft>
                <a:spcPts val="800"/>
              </a:spcAft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4-3. </a:t>
            </a:r>
            <a:r>
              <a:rPr lang="ko-KR" altLang="en-US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생명농업특화지구육성사업 추진상황 현지점검</a:t>
            </a: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11.14.(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) / 3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도 담당팀장 및 담당자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군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1)</a:t>
            </a:r>
          </a:p>
          <a:p>
            <a:pPr lvl="1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세부사업별 현장점검 및 지자체 의견수렴 등</a:t>
            </a: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56155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70612</TotalTime>
  <Words>810</Words>
  <Application>Microsoft Office PowerPoint</Application>
  <PresentationFormat>화면 슬라이드 쇼(4:3)</PresentationFormat>
  <Paragraphs>142</Paragraphs>
  <Slides>17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7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11290</cp:revision>
  <cp:lastPrinted>2019-11-06T06:20:08Z</cp:lastPrinted>
  <dcterms:modified xsi:type="dcterms:W3CDTF">2019-11-08T08:06:06Z</dcterms:modified>
</cp:coreProperties>
</file>