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92418" r:id="rId1"/>
  </p:sldMasterIdLst>
  <p:notesMasterIdLst>
    <p:notesMasterId r:id="rId7"/>
  </p:notesMasterIdLst>
  <p:handoutMasterIdLst>
    <p:handoutMasterId r:id="rId8"/>
  </p:handoutMasterIdLst>
  <p:sldIdLst>
    <p:sldId id="256" r:id="rId2"/>
    <p:sldId id="263" r:id="rId3"/>
    <p:sldId id="264" r:id="rId4"/>
    <p:sldId id="265" r:id="rId5"/>
    <p:sldId id="266" r:id="rId6"/>
  </p:sldIdLst>
  <p:sldSz cx="9144000" cy="6858000" type="screen4x3"/>
  <p:notesSz cx="6805613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05AB0D"/>
    <a:srgbClr val="00B036"/>
    <a:srgbClr val="FFFF00"/>
    <a:srgbClr val="0000CC"/>
    <a:srgbClr val="3399FF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149" autoAdjust="0"/>
    <p:restoredTop sz="86386" autoAdjust="0"/>
  </p:normalViewPr>
  <p:slideViewPr>
    <p:cSldViewPr>
      <p:cViewPr varScale="1">
        <p:scale>
          <a:sx n="92" d="100"/>
          <a:sy n="92" d="100"/>
        </p:scale>
        <p:origin x="-1368" y="-9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88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726" y="0"/>
            <a:ext cx="29488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4038"/>
            <a:ext cx="29488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726" y="9444038"/>
            <a:ext cx="29488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684A32B8-649F-410C-A7CE-A3566E4CABC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88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726" y="0"/>
            <a:ext cx="29488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252" y="4721225"/>
            <a:ext cx="499311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4038"/>
            <a:ext cx="29488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726" y="9444038"/>
            <a:ext cx="29488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98DB6E4-AC47-4F6B-B04D-7C23CC1B9D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56726" y="9444038"/>
            <a:ext cx="29488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>
              <a:lnSpc>
                <a:spcPct val="150000"/>
              </a:lnSpc>
              <a:buClr>
                <a:srgbClr val="FFFF00"/>
              </a:buClr>
              <a:buSzPct val="60000"/>
              <a:buFont typeface="Monotype Sorts"/>
              <a:buNone/>
            </a:pPr>
            <a:fld id="{2F127FCC-157A-4261-82F1-829CEA7320CC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466" y="4721225"/>
            <a:ext cx="5440681" cy="4471988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43A6A-4F6F-4F24-AA30-9961594657A2}" type="datetimeFigureOut">
              <a:rPr lang="ko-KR" altLang="en-US"/>
              <a:pPr>
                <a:defRPr/>
              </a:pPr>
              <a:t>2017-07-27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62843-33A8-47D5-8D94-E0298E61F04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8028E-2DB9-4134-BDB5-47833C9984D9}" type="datetimeFigureOut">
              <a:rPr lang="ko-KR" altLang="en-US"/>
              <a:pPr>
                <a:defRPr/>
              </a:pPr>
              <a:t>2017-07-27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B13B5-1557-450F-BE3E-ADFCAEE1164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331D1-0281-41E5-BF96-FCDDF3F90820}" type="datetimeFigureOut">
              <a:rPr lang="ko-KR" altLang="en-US"/>
              <a:pPr>
                <a:defRPr/>
              </a:pPr>
              <a:t>2017-07-27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F5E9E-6737-451A-9986-1E7E0C548AD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D15EC-34F4-4564-A4DC-7F9B26AB780D}" type="datetimeFigureOut">
              <a:rPr lang="ko-KR" altLang="en-US"/>
              <a:pPr>
                <a:defRPr/>
              </a:pPr>
              <a:t>2017-07-27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F556B-3E7D-458A-9550-DDC32B84E74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4F372-F497-4A0F-B4EC-3E8E6D836712}" type="datetimeFigureOut">
              <a:rPr lang="ko-KR" altLang="en-US"/>
              <a:pPr>
                <a:defRPr/>
              </a:pPr>
              <a:t>2017-07-27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08E0E-9029-4FB3-944F-E3F4D2511D4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8BC35-D276-4F76-853A-1760201B7ECE}" type="datetimeFigureOut">
              <a:rPr lang="ko-KR" altLang="en-US"/>
              <a:pPr>
                <a:defRPr/>
              </a:pPr>
              <a:t>2017-07-27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8CC93-FBCD-407F-9E41-E897D227780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71B0D-BA17-4C4B-9D6F-8438B75D0B5D}" type="datetimeFigureOut">
              <a:rPr lang="ko-KR" altLang="en-US"/>
              <a:pPr>
                <a:defRPr/>
              </a:pPr>
              <a:t>2017-07-27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20035-61D4-4D0F-AE41-05F5A50741F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07CCB-B42C-4510-A439-F896D287E734}" type="datetimeFigureOut">
              <a:rPr lang="ko-KR" altLang="en-US"/>
              <a:pPr>
                <a:defRPr/>
              </a:pPr>
              <a:t>2017-07-27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10F0D-8ACE-4E99-A574-CC97832AC1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D8EF0-C594-4D4B-A9E4-2BCA432DF72B}" type="datetimeFigureOut">
              <a:rPr lang="ko-KR" altLang="en-US"/>
              <a:pPr>
                <a:defRPr/>
              </a:pPr>
              <a:t>2017-07-27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70919-D5CD-49D4-B870-98EEF6271A0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59BE0-83E2-4706-A4B3-E5394620296E}" type="datetimeFigureOut">
              <a:rPr lang="ko-KR" altLang="en-US"/>
              <a:pPr>
                <a:defRPr/>
              </a:pPr>
              <a:t>2017-07-27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D9F58-B77D-4B83-A76B-64D573F91A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F3E5F-E103-45B3-A50E-9F5453086C90}" type="datetimeFigureOut">
              <a:rPr lang="ko-KR" altLang="en-US"/>
              <a:pPr>
                <a:defRPr/>
              </a:pPr>
              <a:t>2017-07-27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7C0AB-B282-4F3E-9312-6C48824029B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24D05A8B-E670-45EA-9922-E0145067D43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01137" r:id="rId1"/>
    <p:sldLayoutId id="2147601138" r:id="rId2"/>
    <p:sldLayoutId id="2147601139" r:id="rId3"/>
    <p:sldLayoutId id="2147601140" r:id="rId4"/>
    <p:sldLayoutId id="2147601141" r:id="rId5"/>
    <p:sldLayoutId id="2147601142" r:id="rId6"/>
    <p:sldLayoutId id="2147601143" r:id="rId7"/>
    <p:sldLayoutId id="2147601144" r:id="rId8"/>
    <p:sldLayoutId id="2147601145" r:id="rId9"/>
    <p:sldLayoutId id="2147601146" r:id="rId10"/>
    <p:sldLayoutId id="2147601147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휴양림물놀이장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5988050" y="115888"/>
          <a:ext cx="3048000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</a:tblGrid>
              <a:tr h="72008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산림과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6050" y="428604"/>
            <a:ext cx="8783638" cy="6429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ts val="4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4-1.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영동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MERIT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명상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숲명상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캠프 운영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2017.8. ~ 11.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민주지산 치유의 숲 일원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60,000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천원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회이상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(360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36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농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산촌주민 및 사회적 약자 대상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숲 명상 산림치유 서비스 제공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15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ts val="4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ts val="4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4-2.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민주지산 자연휴양림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“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숲속작은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음악회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”</a:t>
            </a: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2017. 8.11.(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19:30 /250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민주지산자연휴양림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야외무대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우천시 세미나실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난계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국악단 국악공연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휴양림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숙박객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및 지역주민 대상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4000"/>
              </a:lnSpc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4000"/>
              </a:lnSpc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6050" y="428604"/>
            <a:ext cx="8783638" cy="6429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ts val="4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4-3.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대한민국 국제 관광박람회 행사 참가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2017. 8. 24. ~ 8. 27./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일산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킨텍스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전시장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영동군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귀농인협의회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귀농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귀촌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정책 및 지원시책 홍보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예비귀농귀촌인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상담 및 컨설팅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15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ts val="4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4-4. 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하절기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보호수 및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마을정자목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생육상황 일제점검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보호수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마을정자목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86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본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생육상태 및 동공발생 여부 확인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수관부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나무줄기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고사정도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및 수목 생육상황 점검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1500"/>
              </a:lnSpc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7950" y="3214688"/>
            <a:ext cx="8856663" cy="295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0" hangingPunct="0">
              <a:lnSpc>
                <a:spcPts val="4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</a:t>
            </a:r>
          </a:p>
          <a:p>
            <a:pPr marL="914400" lvl="1" indent="-457200" eaLnBrk="0" hangingPunct="0">
              <a:lnSpc>
                <a:spcPts val="4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79388" y="549275"/>
            <a:ext cx="8964612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14350" indent="-457200">
              <a:lnSpc>
                <a:spcPct val="13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ko-KR" altLang="en-US" sz="2800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</a:t>
            </a:r>
            <a:r>
              <a:rPr lang="en-US" altLang="ko-KR" sz="2800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</a:t>
            </a:r>
            <a:r>
              <a:rPr lang="ko-KR" altLang="en-US" sz="2800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공무원 </a:t>
            </a:r>
            <a:r>
              <a:rPr lang="ko-KR" altLang="en-US" sz="2800" b="1" kern="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팀별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전입실적  보고</a:t>
            </a: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550" b="1" kern="0" spc="-1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현재 전입실적</a:t>
            </a:r>
            <a:r>
              <a:rPr lang="en-US" altLang="ko-KR" b="1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en-US" altLang="ko-KR" b="1" kern="0" spc="-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2017.7.27</a:t>
            </a:r>
            <a:r>
              <a:rPr lang="ko-KR" altLang="en-US" b="1" kern="0" spc="-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b="1" kern="0" spc="-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b="1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현재</a:t>
            </a:r>
            <a:r>
              <a:rPr lang="en-US" altLang="ko-KR" b="1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000" b="1" kern="0" spc="-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1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                                                                                                                                     (</a:t>
            </a:r>
            <a:r>
              <a:rPr lang="ko-KR" altLang="en-US" sz="1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단위 </a:t>
            </a:r>
            <a:r>
              <a:rPr lang="en-US" altLang="ko-KR" sz="1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1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1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000" kern="0" spc="-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000" kern="0" spc="-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kern="0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10" name="표 9"/>
          <p:cNvGraphicFramePr>
            <a:graphicFrameLocks noGrp="1"/>
          </p:cNvGraphicFramePr>
          <p:nvPr/>
        </p:nvGraphicFramePr>
        <p:xfrm>
          <a:off x="755650" y="2060575"/>
          <a:ext cx="8064896" cy="3158420"/>
        </p:xfrm>
        <a:graphic>
          <a:graphicData uri="http://schemas.openxmlformats.org/drawingml/2006/table">
            <a:tbl>
              <a:tblPr firstRow="1" bandRow="1"/>
              <a:tblGrid>
                <a:gridCol w="1758556"/>
                <a:gridCol w="1595920"/>
                <a:gridCol w="1595920"/>
                <a:gridCol w="1676868"/>
                <a:gridCol w="1437632"/>
              </a:tblGrid>
              <a:tr h="433295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팀명</a:t>
                      </a:r>
                      <a:endParaRPr lang="ko-KR" altLang="en-US" sz="18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err="1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팀원수</a:t>
                      </a:r>
                      <a:endParaRPr lang="ko-KR" altLang="en-US" sz="1800" b="1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전입인원</a:t>
                      </a:r>
                      <a:endParaRPr lang="ko-KR" altLang="en-US" sz="18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추진율</a:t>
                      </a:r>
                      <a:r>
                        <a:rPr lang="en-US" altLang="ko-KR" sz="18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(%)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비고</a:t>
                      </a:r>
                      <a:endParaRPr lang="ko-KR" altLang="en-US" sz="18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545025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6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계</a:t>
                      </a:r>
                      <a:endParaRPr lang="en-US" altLang="ko-KR" sz="16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21</a:t>
                      </a:r>
                      <a:endParaRPr lang="ko-KR" altLang="en-US" sz="16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6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29</a:t>
                      </a:r>
                      <a:endParaRPr lang="ko-KR" altLang="en-US" sz="16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138</a:t>
                      </a:r>
                      <a:endParaRPr lang="ko-KR" altLang="en-US" sz="16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600" b="1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54502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산림정책팀</a:t>
                      </a:r>
                      <a:endParaRPr lang="en-US" altLang="ko-KR" sz="16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6</a:t>
                      </a:r>
                      <a:endParaRPr lang="ko-KR" altLang="en-US" sz="16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7</a:t>
                      </a:r>
                      <a:endParaRPr lang="ko-KR" altLang="en-US" sz="16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117</a:t>
                      </a:r>
                      <a:endParaRPr lang="ko-KR" altLang="en-US" sz="16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b="1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54502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산림보호팀</a:t>
                      </a:r>
                      <a:endParaRPr lang="en-US" altLang="ko-KR" sz="16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5</a:t>
                      </a:r>
                      <a:endParaRPr lang="ko-KR" altLang="en-US" sz="16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8</a:t>
                      </a:r>
                      <a:endParaRPr lang="ko-KR" altLang="en-US" sz="16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160</a:t>
                      </a:r>
                      <a:endParaRPr lang="ko-KR" altLang="en-US" sz="16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b="1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54502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산림소득팀</a:t>
                      </a:r>
                      <a:endParaRPr lang="en-US" altLang="ko-KR" sz="16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7</a:t>
                      </a:r>
                      <a:endParaRPr lang="ko-KR" altLang="en-US" sz="16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9</a:t>
                      </a:r>
                      <a:endParaRPr lang="ko-KR" altLang="en-US" sz="16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129</a:t>
                      </a:r>
                      <a:endParaRPr lang="ko-KR" altLang="en-US" sz="16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b="1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54502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귀농귀촌팀</a:t>
                      </a:r>
                      <a:endParaRPr lang="en-US" altLang="ko-KR" sz="16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endParaRPr lang="ko-KR" altLang="en-US" sz="16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5</a:t>
                      </a:r>
                      <a:endParaRPr lang="ko-KR" altLang="en-US" sz="16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167</a:t>
                      </a:r>
                      <a:endParaRPr lang="ko-KR" altLang="en-US" sz="16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b="1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9388" y="549275"/>
            <a:ext cx="8964612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14350" indent="-45720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ko-KR" altLang="en-US" sz="2800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</a:t>
            </a:r>
            <a:r>
              <a:rPr lang="en-US" altLang="ko-KR" sz="2800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</a:t>
            </a:r>
            <a:r>
              <a:rPr lang="ko-KR" altLang="en-US" sz="2800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공무원 </a:t>
            </a:r>
            <a:r>
              <a:rPr lang="ko-KR" altLang="en-US" sz="2800" b="1" kern="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팀별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전입실적  보고</a:t>
            </a: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550" b="1" kern="0" spc="-1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향후 추진대책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귀농귀촌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상담 시 전입 적극 유도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산지전용 인허가시 관내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미거주자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전입 유도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산불진화대원 등 기간제근로자 대상 인구증가 참여 협조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통계조사 시 조사원을 활용 인구전입 홍보</a:t>
            </a:r>
            <a:endParaRPr lang="en-US" altLang="ko-KR" sz="2400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5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solidFill>
            <a:schemeClr val="accent1"/>
          </a:solidFill>
          <a:miter lim="800000"/>
          <a:headEnd/>
          <a:tailEnd/>
        </a:ln>
      </a:spPr>
      <a:bodyPr wrap="none" lIns="92075" tIns="46038" rIns="92075" bIns="46038"/>
      <a:lstStyle>
        <a:defPPr marL="914400" indent="-457200" fontAlgn="auto">
          <a:lnSpc>
            <a:spcPct val="120000"/>
          </a:lnSpc>
          <a:spcBef>
            <a:spcPct val="20000"/>
          </a:spcBef>
          <a:spcAft>
            <a:spcPts val="0"/>
          </a:spcAft>
          <a:buClr>
            <a:srgbClr val="FFFFFF"/>
          </a:buClr>
          <a:buFont typeface="Wingdings" pitchFamily="2" charset="2"/>
          <a:buNone/>
          <a:tabLst>
            <a:tab pos="4953000" algn="l"/>
          </a:tabLst>
          <a:defRPr sz="300" b="1" kern="0" dirty="0">
            <a:solidFill>
              <a:srgbClr val="FFFFFF"/>
            </a:solidFill>
            <a:latin typeface="굴림" pitchFamily="50" charset="-127"/>
            <a:ea typeface="굴림" pitchFamily="50" charset="-127"/>
            <a:sym typeface="Symbol" pitchFamily="18" charset="2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76069</TotalTime>
  <Words>256</Words>
  <Application>Microsoft Office PowerPoint</Application>
  <PresentationFormat>화면 슬라이드 쇼(4:3)</PresentationFormat>
  <Paragraphs>71</Paragraphs>
  <Slides>5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5_Office 테마</vt:lpstr>
      <vt:lpstr>슬라이드 1</vt:lpstr>
      <vt:lpstr>슬라이드 2</vt:lpstr>
      <vt:lpstr>슬라이드 3</vt:lpstr>
      <vt:lpstr>슬라이드 4</vt:lpstr>
      <vt:lpstr>슬라이드 5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12005</cp:revision>
  <dcterms:modified xsi:type="dcterms:W3CDTF">2017-07-27T07:21:09Z</dcterms:modified>
</cp:coreProperties>
</file>