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9"/>
  </p:notesMasterIdLst>
  <p:sldIdLst>
    <p:sldId id="256" r:id="rId4"/>
    <p:sldId id="257" r:id="rId5"/>
    <p:sldId id="309" r:id="rId6"/>
    <p:sldId id="311" r:id="rId7"/>
    <p:sldId id="308" r:id="rId8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C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941" y="4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56B4B-D98A-42C7-A27A-609893A63B2F}" type="datetimeFigureOut">
              <a:rPr lang="ko-KR" altLang="en-US" smtClean="0"/>
              <a:pPr/>
              <a:t>2019-07-24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944065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941" y="944065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9307-986D-4BE1-AB37-C006588B74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56727" y="9444043"/>
            <a:ext cx="2948888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/>
              <a:buNone/>
            </a:pPr>
            <a:fld id="{E2CAECB7-59CD-4B28-A2FE-F999B675D9FE}" type="slidenum">
              <a:rPr kumimoji="1"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kumimoji="1"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466" y="4721225"/>
            <a:ext cx="544068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49307-986D-4BE1-AB37-C006588B7410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902BA-E121-479A-8D1D-97053C92DF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E9E5-CC5F-480C-8814-37216526E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23B2-C02A-4E0D-B973-8C54299976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D696-C057-4F0A-A21C-AF5C1F552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6FD4-FADD-4B19-8CC0-8F273E65CA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48B-0E63-4C22-A1E7-FBC5CC67D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E6DA-642D-4407-9586-5EDD14DBCC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46B6-551D-4022-8730-93B080597B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DC83-D33D-4468-99DD-8F8F1F870F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D6C0-43DA-46AA-9C17-55EFEC975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757D-41BA-4D11-87EB-D10587942A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98F2-C949-41DC-B3F4-3C75FD113BE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7127-E16F-42B8-8B3A-1B8F02A0809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3EEE-037C-404E-990E-ECBEE36681E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126-1292-441D-94CE-7C845907236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B950-7FEA-485B-8F7C-6581A650491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6A55-51FA-4699-BBCB-AE7D62C4C97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5EC4-8F41-428B-8C0A-847B8542AEAF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6596-2CFF-4941-A4E4-0D84AE7868A9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0547-0B16-4162-B440-5F951D1AECD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98F0-624E-459B-BCE7-43AE8427FFE5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71DD-D787-4807-B8F6-63917F7E2FD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2019-07-24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2019-07-24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2019-07-24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2019-07-24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2019-07-24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2019-07-24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63D8-0C5B-4611-88F3-F00C765788E0}" type="datetimeFigureOut">
              <a:rPr lang="ko-KR" altLang="en-US" smtClean="0"/>
              <a:pPr/>
              <a:t>2019-07-24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B4FB7ACF-9309-47AE-BB5E-49EC12C14F9C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11F9D-0575-47E1-81D7-C4E74CBB65D3}" type="slidenum">
              <a:rPr kumimoji="1" lang="en-US" altLang="ko-KR">
                <a:solidFill>
                  <a:prstClr val="black">
                    <a:tint val="75000"/>
                  </a:prstClr>
                </a:solidFill>
                <a:ea typeface="HY견고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 descr="월중사진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kumimoji="1"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kumimoji="1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5508104" y="116632"/>
          <a:ext cx="3491880" cy="90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1880"/>
              </a:tblGrid>
              <a:tr h="90872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건설교통과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11663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52400" y="908266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7"/>
          <p:cNvSpPr>
            <a:spLocks noChangeArrowheads="1"/>
          </p:cNvSpPr>
          <p:nvPr/>
        </p:nvSpPr>
        <p:spPr bwMode="auto">
          <a:xfrm>
            <a:off x="142844" y="332657"/>
            <a:ext cx="885831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∼황간 도로건설공사 감정평가 현지조사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320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평가기간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: 7. 30 – 7. 31   </a:t>
            </a:r>
          </a:p>
          <a:p>
            <a:pPr marL="914400" lvl="1" indent="-4320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: 8. 1 – 8. 2      -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: 8. 5- 8. 6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평가업체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가온감정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대한감정평가법인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토지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지장물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영업권조사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협조사항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공사구간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마을방송을 통한 안내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소유자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입회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>
            <a:spLocks noChangeArrowheads="1"/>
          </p:cNvSpPr>
          <p:nvPr/>
        </p:nvSpPr>
        <p:spPr bwMode="auto">
          <a:xfrm>
            <a:off x="107504" y="3356993"/>
            <a:ext cx="9046052" cy="214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버스승강장 환경정비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승강장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70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전단지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제거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및 주변 환경정화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승강장 주변 </a:t>
            </a:r>
            <a:r>
              <a:rPr lang="ko-KR" altLang="en-US" sz="2400" b="1" kern="0" spc="-100" dirty="0" err="1" smtClean="0">
                <a:latin typeface="HY헤드라인M" pitchFamily="18" charset="-127"/>
                <a:ea typeface="HY헤드라인M" pitchFamily="18" charset="-127"/>
              </a:rPr>
              <a:t>위험지</a:t>
            </a: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 구역 복개 </a:t>
            </a: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태양광 표지판 </a:t>
            </a: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72</a:t>
            </a: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07504" y="5301208"/>
            <a:ext cx="864096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주차장 조성사업  추진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준공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구교동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부용리주차장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, 소규모주차장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착공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매천리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공영주차장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7"/>
          <p:cNvSpPr>
            <a:spLocks noChangeArrowheads="1"/>
          </p:cNvSpPr>
          <p:nvPr/>
        </p:nvSpPr>
        <p:spPr bwMode="auto">
          <a:xfrm>
            <a:off x="142844" y="188640"/>
            <a:ext cx="8786874" cy="227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재해위험저수지 지정을 위한 행정예고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 19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8. 7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대상저수지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쌍암리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법곡저수지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목 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저수지의 붕괴 등으로 인한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재해 사전대비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7"/>
          <p:cNvSpPr>
            <a:spLocks noChangeArrowheads="1"/>
          </p:cNvSpPr>
          <p:nvPr/>
        </p:nvSpPr>
        <p:spPr bwMode="auto">
          <a:xfrm>
            <a:off x="107504" y="2492897"/>
            <a:ext cx="8974614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마을만들기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지원사업 추진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마을당 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30,000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단계 </a:t>
            </a:r>
            <a:r>
              <a:rPr lang="ko-KR" altLang="en-US" sz="2400" b="1" kern="0" spc="1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상사업비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/ 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상가리 외 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마을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마을환경정비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문화복지프로그램 등</a:t>
            </a:r>
            <a:endParaRPr lang="en-US" altLang="ko-KR" sz="26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07504" y="4780508"/>
            <a:ext cx="864096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일반농산어촌개발사업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공공디자인 심의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요청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용화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spc="1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농촌중심지활성화 사업</a:t>
            </a: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1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압치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spc="1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죽산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spc="1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내룡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spc="1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신항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 </a:t>
            </a:r>
            <a:r>
              <a:rPr lang="ko-KR" altLang="en-US" sz="2400" b="1" kern="0" spc="1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창조적마을만들기사업</a:t>
            </a: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7"/>
          <p:cNvSpPr>
            <a:spLocks noChangeArrowheads="1"/>
          </p:cNvSpPr>
          <p:nvPr/>
        </p:nvSpPr>
        <p:spPr bwMode="auto">
          <a:xfrm>
            <a:off x="0" y="71414"/>
            <a:ext cx="9036496" cy="116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</a:t>
            </a:r>
            <a:r>
              <a:rPr lang="ko-KR" altLang="en-US" sz="2800" b="1" dirty="0" smtClean="0"/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군도 및 농어촌도로 확포장 사업 추진</a:t>
            </a:r>
            <a:endParaRPr kumimoji="1"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</a:t>
            </a: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428596" y="864886"/>
          <a:ext cx="8215370" cy="580361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703244"/>
                <a:gridCol w="2232248"/>
                <a:gridCol w="1080120"/>
                <a:gridCol w="1584176"/>
                <a:gridCol w="615582"/>
              </a:tblGrid>
              <a:tr h="63504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700" dirty="0" smtClean="0"/>
                        <a:t>사  업  명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700" dirty="0" smtClean="0"/>
                        <a:t>사  업  량 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700" dirty="0" smtClean="0"/>
                        <a:t>사 업 비</a:t>
                      </a:r>
                      <a:r>
                        <a:rPr lang="en-US" altLang="ko-KR" sz="1700" dirty="0" smtClean="0"/>
                        <a:t>(</a:t>
                      </a:r>
                      <a:r>
                        <a:rPr lang="ko-KR" altLang="en-US" sz="1700" dirty="0" err="1" smtClean="0"/>
                        <a:t>백만원</a:t>
                      </a:r>
                      <a:r>
                        <a:rPr lang="en-US" altLang="ko-KR" sz="1700" dirty="0" smtClean="0"/>
                        <a:t>)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700" dirty="0" smtClean="0"/>
                        <a:t>내      용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700" dirty="0" smtClean="0"/>
                        <a:t>비고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89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합    계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</a:rPr>
                        <a:t>L=10.7km</a:t>
                      </a:r>
                      <a:endParaRPr lang="ko-KR" alt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</a:rPr>
                        <a:t>9,305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915"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smtClean="0"/>
                        <a:t>추풍령</a:t>
                      </a:r>
                      <a:r>
                        <a:rPr lang="en-US" altLang="ko-KR" sz="1200" b="1" dirty="0" smtClean="0"/>
                        <a:t>(</a:t>
                      </a:r>
                      <a:r>
                        <a:rPr lang="ko-KR" altLang="en-US" sz="1200" b="1" dirty="0" smtClean="0"/>
                        <a:t>사부리</a:t>
                      </a:r>
                      <a:r>
                        <a:rPr lang="en-US" altLang="ko-KR" sz="1200" b="1" dirty="0" smtClean="0"/>
                        <a:t>)</a:t>
                      </a:r>
                      <a:r>
                        <a:rPr lang="ko-KR" altLang="en-US" sz="1200" b="1" dirty="0" err="1" smtClean="0"/>
                        <a:t>도로확포장</a:t>
                      </a:r>
                      <a:r>
                        <a:rPr lang="ko-KR" altLang="en-US" sz="1200" b="1" dirty="0" smtClean="0"/>
                        <a:t> 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/>
                        <a:t>L=0.6km</a:t>
                      </a:r>
                      <a:r>
                        <a:rPr lang="en-US" altLang="ko-KR" sz="1200" b="1" baseline="0" dirty="0" smtClean="0"/>
                        <a:t> ,</a:t>
                      </a:r>
                      <a:r>
                        <a:rPr lang="en-US" altLang="ko-KR" sz="1200" b="1" dirty="0" smtClean="0"/>
                        <a:t>B=8.0m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/>
                        <a:t>   900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공사준공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763"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추풍령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계룡리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/>
                        <a:t>L=0.6km,</a:t>
                      </a:r>
                      <a:r>
                        <a:rPr lang="en-US" altLang="ko-KR" sz="1200" b="1" baseline="0" dirty="0" smtClean="0"/>
                        <a:t> </a:t>
                      </a:r>
                      <a:r>
                        <a:rPr lang="en-US" altLang="ko-KR" sz="1200" b="1" dirty="0" smtClean="0"/>
                        <a:t>B=6.0m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/>
                        <a:t>  650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공사추진중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564"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학촌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마곡간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/>
                        <a:t>L=0.9km,</a:t>
                      </a:r>
                      <a:r>
                        <a:rPr lang="en-US" altLang="ko-KR" sz="1200" b="1" baseline="0" dirty="0" smtClean="0"/>
                        <a:t> </a:t>
                      </a:r>
                      <a:r>
                        <a:rPr lang="en-US" altLang="ko-KR" sz="1200" b="1" dirty="0" smtClean="0"/>
                        <a:t>B=6.0m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/>
                        <a:t>1,500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보상협의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581"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횡지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구백간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/>
                        <a:t>L=0.6km,</a:t>
                      </a:r>
                      <a:r>
                        <a:rPr lang="en-US" altLang="ko-KR" sz="1200" b="1" baseline="0" dirty="0" smtClean="0"/>
                        <a:t> </a:t>
                      </a:r>
                      <a:r>
                        <a:rPr lang="en-US" altLang="ko-KR" sz="1200" b="1" dirty="0" smtClean="0"/>
                        <a:t>B=6.0m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/>
                        <a:t>1,300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보상협의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598"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광평</a:t>
                      </a:r>
                      <a:r>
                        <a:rPr lang="ko-KR" altLang="en-US" sz="1200" b="1" baseline="0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/>
                        <a:t>L=0.25km,</a:t>
                      </a:r>
                      <a:r>
                        <a:rPr lang="en-US" altLang="ko-KR" sz="1200" b="1" baseline="0" dirty="0" smtClean="0"/>
                        <a:t> </a:t>
                      </a:r>
                      <a:r>
                        <a:rPr lang="en-US" altLang="ko-KR" sz="1200" b="1" dirty="0" smtClean="0"/>
                        <a:t>B=8.0m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font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/>
                        <a:t>   500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smtClean="0"/>
                        <a:t>보상협의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23"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구강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죽산간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L=1.72km,</a:t>
                      </a:r>
                      <a:r>
                        <a:rPr lang="en-US" altLang="ko-KR" sz="1200" b="1" baseline="0" dirty="0" smtClean="0">
                          <a:solidFill>
                            <a:schemeClr val="tx1"/>
                          </a:solidFill>
                        </a:rPr>
                        <a:t> B=3~8m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   600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관계기관협의</a:t>
                      </a:r>
                      <a:r>
                        <a:rPr lang="en-US" altLang="ko-KR" sz="7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700" b="1" dirty="0" smtClean="0">
                          <a:solidFill>
                            <a:schemeClr val="tx1"/>
                          </a:solidFill>
                        </a:rPr>
                        <a:t>대전지방국토관리청</a:t>
                      </a:r>
                      <a:r>
                        <a:rPr lang="en-US" altLang="ko-KR" sz="7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640"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노근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우천간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L=0.65km,</a:t>
                      </a:r>
                      <a:r>
                        <a:rPr lang="en-US" altLang="ko-KR" sz="1200" b="1" baseline="0" dirty="0" smtClean="0">
                          <a:solidFill>
                            <a:schemeClr val="tx1"/>
                          </a:solidFill>
                        </a:rPr>
                        <a:t> B=8.0m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   500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관계기관협의</a:t>
                      </a: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한국도로공사</a:t>
                      </a: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968"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공암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철동간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 진입로 개설공사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L=0.3km,B=6.5(5.0)m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   500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r>
                        <a:rPr lang="ko-KR" altLang="en-US" sz="1300" b="1" dirty="0" smtClean="0">
                          <a:solidFill>
                            <a:schemeClr val="tx1"/>
                          </a:solidFill>
                        </a:rPr>
                        <a:t>공사준공</a:t>
                      </a:r>
                      <a:endParaRPr lang="en-US" altLang="ko-KR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985"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명덕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도가실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L=2.2km,B=6.5(5.0)m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   550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r>
                        <a:rPr lang="ko-KR" altLang="en-US" sz="1300" b="1" dirty="0" smtClean="0">
                          <a:solidFill>
                            <a:schemeClr val="tx1"/>
                          </a:solidFill>
                        </a:rPr>
                        <a:t>보상협의</a:t>
                      </a:r>
                      <a:endParaRPr lang="en-US" altLang="ko-KR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지촌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남전간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L=1.0km,B=8.0(7.0)m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   550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b="1" dirty="0" smtClean="0">
                          <a:solidFill>
                            <a:schemeClr val="tx1"/>
                          </a:solidFill>
                        </a:rPr>
                        <a:t>보상협의</a:t>
                      </a:r>
                      <a:endParaRPr lang="en-US" altLang="ko-KR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512"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남전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가동간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L=1.1km</a:t>
                      </a:r>
                      <a:r>
                        <a:rPr lang="en-US" altLang="ko-KR" sz="1200" b="1" baseline="0" dirty="0" smtClean="0">
                          <a:solidFill>
                            <a:schemeClr val="tx1"/>
                          </a:solidFill>
                        </a:rPr>
                        <a:t> B=8.0(7.0)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   550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r>
                        <a:rPr lang="ko-KR" altLang="en-US" sz="1300" b="1" dirty="0" smtClean="0">
                          <a:solidFill>
                            <a:schemeClr val="tx1"/>
                          </a:solidFill>
                        </a:rPr>
                        <a:t>보상협의</a:t>
                      </a:r>
                      <a:endParaRPr lang="en-US" altLang="ko-KR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745"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ko-KR" altLang="en-US" sz="1150" b="1" dirty="0" err="1" smtClean="0">
                          <a:solidFill>
                            <a:schemeClr val="tx1"/>
                          </a:solidFill>
                        </a:rPr>
                        <a:t>용산</a:t>
                      </a:r>
                      <a:r>
                        <a:rPr lang="ko-KR" altLang="en-US" sz="1150" b="1" baseline="0" dirty="0" err="1" smtClean="0">
                          <a:solidFill>
                            <a:schemeClr val="tx1"/>
                          </a:solidFill>
                        </a:rPr>
                        <a:t>가곡리</a:t>
                      </a:r>
                      <a:r>
                        <a:rPr lang="en-US" altLang="ko-KR" sz="1150" b="1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150" b="1" baseline="0" dirty="0" smtClean="0">
                          <a:solidFill>
                            <a:schemeClr val="tx1"/>
                          </a:solidFill>
                        </a:rPr>
                        <a:t>리도</a:t>
                      </a:r>
                      <a:r>
                        <a:rPr lang="en-US" altLang="ko-KR" sz="1150" b="1" baseline="0" dirty="0" smtClean="0">
                          <a:solidFill>
                            <a:schemeClr val="tx1"/>
                          </a:solidFill>
                        </a:rPr>
                        <a:t>206</a:t>
                      </a:r>
                      <a:r>
                        <a:rPr lang="ko-KR" altLang="en-US" sz="1150" b="1" baseline="0" dirty="0" smtClean="0">
                          <a:solidFill>
                            <a:schemeClr val="tx1"/>
                          </a:solidFill>
                        </a:rPr>
                        <a:t>호</a:t>
                      </a:r>
                      <a:r>
                        <a:rPr lang="en-US" altLang="ko-KR" sz="1150" b="1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1150" b="1" baseline="0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1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L=0.13km</a:t>
                      </a:r>
                      <a:r>
                        <a:rPr lang="en-US" altLang="ko-KR" sz="1200" b="1" baseline="0" dirty="0" smtClean="0">
                          <a:solidFill>
                            <a:schemeClr val="tx1"/>
                          </a:solidFill>
                        </a:rPr>
                        <a:t>B=6.5(5.0)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/>
                        <a:t>   350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보상협의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41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안화리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군도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호선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진입로개설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L=0.3km,B=8.0(7.0)m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   550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보상협의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83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봉곡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턱골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도로확포장공사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L=0.5km,</a:t>
                      </a:r>
                      <a:r>
                        <a:rPr lang="en-US" altLang="ko-KR" sz="1200" b="1" baseline="0" dirty="0" smtClean="0">
                          <a:solidFill>
                            <a:schemeClr val="tx1"/>
                          </a:solidFill>
                        </a:rPr>
                        <a:t>B=6.5(5.0)m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   605</a:t>
                      </a:r>
                      <a:endParaRPr lang="ko-KR" altLang="en-US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공사준공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ctr"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59466" y="116632"/>
            <a:ext cx="897461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9910" y="404664"/>
            <a:ext cx="8454538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59466" y="404664"/>
            <a:ext cx="8763832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spc="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179512" y="188640"/>
            <a:ext cx="8784976" cy="2917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기타현안업무</a:t>
            </a: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1600" b="1" dirty="0" smtClean="0">
                <a:latin typeface="HY헤드라인M" pitchFamily="18" charset="-127"/>
                <a:ea typeface="HY헤드라인M" pitchFamily="18" charset="-127"/>
              </a:rPr>
              <a:t>자동차 관련 과태료 부과 </a:t>
            </a:r>
            <a:r>
              <a:rPr lang="en-US" altLang="ko-KR" sz="16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1600" b="1" dirty="0" err="1" smtClean="0">
                <a:latin typeface="HY헤드라인M" pitchFamily="18" charset="-127"/>
                <a:ea typeface="HY헤드라인M" pitchFamily="18" charset="-127"/>
              </a:rPr>
              <a:t>불법주정차</a:t>
            </a:r>
            <a:r>
              <a:rPr lang="en-US" altLang="ko-KR" sz="16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600" b="1" dirty="0" smtClean="0">
                <a:latin typeface="HY헤드라인M" pitchFamily="18" charset="-127"/>
                <a:ea typeface="HY헤드라인M" pitchFamily="18" charset="-127"/>
              </a:rPr>
              <a:t>자동차손해보상위반</a:t>
            </a:r>
            <a:r>
              <a:rPr lang="en-US" altLang="ko-KR" sz="16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600" b="1" dirty="0" smtClean="0">
                <a:latin typeface="HY헤드라인M" pitchFamily="18" charset="-127"/>
                <a:ea typeface="HY헤드라인M" pitchFamily="18" charset="-127"/>
              </a:rPr>
              <a:t>자동차검사지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1700" b="1" kern="0" dirty="0" smtClean="0">
                <a:latin typeface="HY헤드라인M" pitchFamily="18" charset="-127"/>
                <a:ea typeface="HY헤드라인M" pitchFamily="18" charset="-127"/>
              </a:rPr>
              <a:t>도로유지보수공사</a:t>
            </a:r>
            <a:r>
              <a:rPr kumimoji="1" lang="en-US" altLang="ko-KR" sz="1700" b="1" kern="0" dirty="0" smtClean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kumimoji="1" lang="ko-KR" altLang="en-US" sz="1700" b="1" kern="0" dirty="0" smtClean="0"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kumimoji="1" lang="en-US" altLang="ko-KR" sz="1700" b="1" kern="0" dirty="0" smtClean="0">
                <a:latin typeface="HY헤드라인M" pitchFamily="18" charset="-127"/>
                <a:ea typeface="HY헤드라인M" pitchFamily="18" charset="-127"/>
              </a:rPr>
              <a:t>) / 487</a:t>
            </a:r>
            <a:r>
              <a:rPr kumimoji="1" lang="ko-KR" altLang="en-US" sz="1700" b="1" kern="0" dirty="0" smtClean="0">
                <a:latin typeface="HY헤드라인M" pitchFamily="18" charset="-127"/>
                <a:ea typeface="HY헤드라인M" pitchFamily="18" charset="-127"/>
              </a:rPr>
              <a:t>백만원 </a:t>
            </a:r>
            <a:r>
              <a:rPr kumimoji="1" lang="en-US" altLang="ko-KR" sz="17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1700" b="1" kern="0" dirty="0" smtClean="0">
                <a:latin typeface="HY헤드라인M" pitchFamily="18" charset="-127"/>
                <a:ea typeface="HY헤드라인M" pitchFamily="18" charset="-127"/>
              </a:rPr>
              <a:t>영동지구 외</a:t>
            </a:r>
            <a:r>
              <a:rPr kumimoji="1" lang="en-US" altLang="ko-KR" sz="1700" b="1" kern="0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kumimoji="1" lang="ko-KR" altLang="en-US" sz="1700" b="1" kern="0" dirty="0" smtClean="0">
                <a:latin typeface="HY헤드라인M" pitchFamily="18" charset="-127"/>
                <a:ea typeface="HY헤드라인M" pitchFamily="18" charset="-127"/>
              </a:rPr>
              <a:t>개 지구 </a:t>
            </a:r>
            <a:r>
              <a:rPr kumimoji="1" lang="en-US" altLang="ko-KR" sz="17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1700" b="1" kern="0" dirty="0" smtClean="0">
                <a:latin typeface="HY헤드라인M" pitchFamily="18" charset="-127"/>
                <a:ea typeface="HY헤드라인M" pitchFamily="18" charset="-127"/>
              </a:rPr>
              <a:t>공사추진</a:t>
            </a:r>
            <a:endParaRPr kumimoji="1" lang="en-US" altLang="ko-KR" sz="17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1700" b="1" kern="0" dirty="0" smtClean="0">
                <a:latin typeface="HY헤드라인M" pitchFamily="18" charset="-127"/>
                <a:ea typeface="HY헤드라인M" pitchFamily="18" charset="-127"/>
              </a:rPr>
              <a:t>도로유지보수공사</a:t>
            </a:r>
            <a:r>
              <a:rPr kumimoji="1" lang="en-US" altLang="ko-KR" sz="1700" b="1" kern="0" dirty="0" smtClean="0">
                <a:latin typeface="HY헤드라인M" pitchFamily="18" charset="-127"/>
                <a:ea typeface="HY헤드라인M" pitchFamily="18" charset="-127"/>
              </a:rPr>
              <a:t>(2-2</a:t>
            </a:r>
            <a:r>
              <a:rPr kumimoji="1" lang="ko-KR" altLang="en-US" sz="1700" b="1" kern="0" dirty="0" smtClean="0"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kumimoji="1" lang="en-US" altLang="ko-KR" sz="1700" b="1" kern="0" dirty="0" smtClean="0">
                <a:latin typeface="HY헤드라인M" pitchFamily="18" charset="-127"/>
                <a:ea typeface="HY헤드라인M" pitchFamily="18" charset="-127"/>
              </a:rPr>
              <a:t>)/ 64</a:t>
            </a:r>
            <a:r>
              <a:rPr kumimoji="1" lang="ko-KR" altLang="en-US" sz="1700" b="1" kern="0" dirty="0" smtClean="0">
                <a:latin typeface="HY헤드라인M" pitchFamily="18" charset="-127"/>
                <a:ea typeface="HY헤드라인M" pitchFamily="18" charset="-127"/>
              </a:rPr>
              <a:t>백만원 </a:t>
            </a:r>
            <a:r>
              <a:rPr kumimoji="1" lang="en-US" altLang="ko-KR" sz="17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1700" b="1" kern="0" dirty="0" err="1" smtClean="0">
                <a:latin typeface="HY헤드라인M" pitchFamily="18" charset="-127"/>
                <a:ea typeface="HY헤드라인M" pitchFamily="18" charset="-127"/>
              </a:rPr>
              <a:t>서송원지구</a:t>
            </a:r>
            <a:r>
              <a:rPr kumimoji="1" lang="ko-KR" altLang="en-US" sz="1700" b="1" kern="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kumimoji="1" lang="en-US" altLang="ko-KR" sz="17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kumimoji="1" lang="ko-KR" altLang="en-US" sz="1700" b="1" kern="0" dirty="0" err="1" smtClean="0">
                <a:latin typeface="HY헤드라인M" pitchFamily="18" charset="-127"/>
                <a:ea typeface="HY헤드라인M" pitchFamily="18" charset="-127"/>
              </a:rPr>
              <a:t>개지구</a:t>
            </a:r>
            <a:r>
              <a:rPr kumimoji="1" lang="ko-KR" altLang="en-US" sz="17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1" lang="en-US" altLang="ko-KR" sz="17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1700" b="1" kern="0" dirty="0" smtClean="0">
                <a:latin typeface="HY헤드라인M" pitchFamily="18" charset="-127"/>
                <a:ea typeface="HY헤드라인M" pitchFamily="18" charset="-127"/>
              </a:rPr>
              <a:t>공사추진</a:t>
            </a:r>
            <a:endParaRPr kumimoji="1" lang="en-US" altLang="ko-KR" sz="17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17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kumimoji="1" lang="ko-KR" altLang="en-US" sz="1700" b="1" kern="0" dirty="0" smtClean="0">
                <a:latin typeface="HY헤드라인M" pitchFamily="18" charset="-127"/>
                <a:ea typeface="HY헤드라인M" pitchFamily="18" charset="-127"/>
              </a:rPr>
              <a:t> 보행환경개선지구 정비사업 </a:t>
            </a:r>
            <a:r>
              <a:rPr kumimoji="1" lang="en-US" altLang="ko-KR" sz="1700" b="1" kern="0" dirty="0" smtClean="0">
                <a:latin typeface="HY헤드라인M" pitchFamily="18" charset="-127"/>
                <a:ea typeface="HY헤드라인M" pitchFamily="18" charset="-127"/>
              </a:rPr>
              <a:t>/100</a:t>
            </a:r>
            <a:r>
              <a:rPr kumimoji="1" lang="ko-KR" altLang="en-US" sz="17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kumimoji="1" lang="en-US" altLang="ko-KR" sz="1700" b="1" kern="0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kumimoji="1" lang="ko-KR" altLang="en-US" sz="1700" b="1" kern="0" dirty="0" smtClean="0">
                <a:latin typeface="HY헤드라인M" pitchFamily="18" charset="-127"/>
                <a:ea typeface="HY헤드라인M" pitchFamily="18" charset="-127"/>
              </a:rPr>
              <a:t>실시설계용역 추진</a:t>
            </a:r>
            <a:r>
              <a:rPr kumimoji="1" lang="en-US" altLang="ko-KR" sz="17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1700" b="1" kern="0" dirty="0" err="1" smtClean="0">
                <a:latin typeface="HY헤드라인M" pitchFamily="18" charset="-127"/>
                <a:ea typeface="HY헤드라인M" pitchFamily="18" charset="-127"/>
              </a:rPr>
              <a:t>날근이다리</a:t>
            </a:r>
            <a:r>
              <a:rPr kumimoji="1" lang="ko-KR" altLang="en-US" sz="1700" b="1" kern="0" dirty="0" smtClean="0">
                <a:latin typeface="HY헤드라인M" pitchFamily="18" charset="-127"/>
                <a:ea typeface="HY헤드라인M" pitchFamily="18" charset="-127"/>
              </a:rPr>
              <a:t> 내진보강공사 실시설계용역</a:t>
            </a:r>
            <a:r>
              <a:rPr kumimoji="1" lang="en-US" altLang="ko-KR" sz="1700" b="1" kern="0" dirty="0" smtClean="0">
                <a:latin typeface="HY헤드라인M" pitchFamily="18" charset="-127"/>
                <a:ea typeface="HY헤드라인M" pitchFamily="18" charset="-127"/>
              </a:rPr>
              <a:t> / 200</a:t>
            </a:r>
            <a:r>
              <a:rPr kumimoji="1" lang="ko-KR" altLang="en-US" sz="1700" b="1" kern="0" dirty="0" smtClean="0">
                <a:latin typeface="HY헤드라인M" pitchFamily="18" charset="-127"/>
                <a:ea typeface="HY헤드라인M" pitchFamily="18" charset="-127"/>
              </a:rPr>
              <a:t>백만원 </a:t>
            </a:r>
            <a:r>
              <a:rPr kumimoji="1" lang="en-US" altLang="ko-KR" sz="17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1700" b="1" kern="0" dirty="0" smtClean="0">
                <a:latin typeface="HY헤드라인M" pitchFamily="18" charset="-127"/>
                <a:ea typeface="HY헤드라인M" pitchFamily="18" charset="-127"/>
              </a:rPr>
              <a:t>실시설계용역 추진</a:t>
            </a:r>
            <a:endParaRPr kumimoji="1" lang="en-US" altLang="ko-KR" sz="17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1600" b="1" dirty="0" smtClean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1600" b="1" dirty="0" smtClean="0">
                <a:latin typeface="HY헤드라인M" pitchFamily="18" charset="-127"/>
                <a:ea typeface="HY헤드라인M" pitchFamily="18" charset="-127"/>
              </a:rPr>
              <a:t>년도 농업생산기반시설 정비사업 수요조사 </a:t>
            </a:r>
            <a:r>
              <a:rPr lang="en-US" altLang="ko-KR" sz="1600" b="1" dirty="0" smtClean="0">
                <a:latin typeface="HY헤드라인M" pitchFamily="18" charset="-127"/>
                <a:ea typeface="HY헤드라인M" pitchFamily="18" charset="-127"/>
              </a:rPr>
              <a:t>/ 11</a:t>
            </a:r>
            <a:r>
              <a:rPr lang="ko-KR" altLang="en-US" sz="1600" b="1" dirty="0" err="1" smtClean="0">
                <a:latin typeface="HY헤드라인M" pitchFamily="18" charset="-127"/>
                <a:ea typeface="HY헤드라인M" pitchFamily="18" charset="-127"/>
              </a:rPr>
              <a:t>개읍면</a:t>
            </a:r>
            <a:r>
              <a:rPr lang="ko-KR" altLang="en-US" sz="16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16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1600" b="1" dirty="0" smtClean="0">
                <a:latin typeface="HY헤드라인M" pitchFamily="18" charset="-127"/>
                <a:ea typeface="HY헤드라인M" pitchFamily="18" charset="-127"/>
              </a:rPr>
              <a:t>대상지 조사</a:t>
            </a:r>
            <a:endParaRPr lang="en-US" altLang="ko-KR" sz="2400" b="1" kern="0" spc="1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51520" y="3140968"/>
            <a:ext cx="886536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□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만남의 광장 조형물 설치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 및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감고을소식지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2077</TotalTime>
  <Words>461</Words>
  <Application>Microsoft Office PowerPoint</Application>
  <PresentationFormat>화면 슬라이드 쇼(4:3)</PresentationFormat>
  <Paragraphs>110</Paragraphs>
  <Slides>5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3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Office 테마</vt:lpstr>
      <vt:lpstr>2_조화</vt:lpstr>
      <vt:lpstr>1_Office 테마</vt:lpstr>
      <vt:lpstr>슬라이드 1</vt:lpstr>
      <vt:lpstr>슬라이드 2</vt:lpstr>
      <vt:lpstr>슬라이드 3</vt:lpstr>
      <vt:lpstr>슬라이드 4</vt:lpstr>
      <vt:lpstr>슬라이드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231</cp:revision>
  <dcterms:created xsi:type="dcterms:W3CDTF">2015-07-30T06:34:38Z</dcterms:created>
  <dcterms:modified xsi:type="dcterms:W3CDTF">2019-07-24T09:09:13Z</dcterms:modified>
</cp:coreProperties>
</file>