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1"/>
  </p:notesMasterIdLst>
  <p:sldIdLst>
    <p:sldId id="256" r:id="rId4"/>
    <p:sldId id="267" r:id="rId5"/>
    <p:sldId id="272" r:id="rId6"/>
    <p:sldId id="290" r:id="rId7"/>
    <p:sldId id="291" r:id="rId8"/>
    <p:sldId id="287" r:id="rId9"/>
    <p:sldId id="288" r:id="rId10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941" y="4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56B4B-D98A-42C7-A27A-609893A63B2F}" type="datetimeFigureOut">
              <a:rPr lang="ko-KR" altLang="en-US" smtClean="0"/>
              <a:pPr/>
              <a:t>2016-07-27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2" y="944065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941" y="944065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49307-986D-4BE1-AB37-C006588B74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56727" y="9444043"/>
            <a:ext cx="2948888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/>
              <a:buNone/>
            </a:pPr>
            <a:fld id="{E2CAECB7-59CD-4B28-A2FE-F999B675D9FE}" type="slidenum">
              <a:rPr kumimoji="1"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kumimoji="1"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466" y="4721225"/>
            <a:ext cx="5440682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902BA-E121-479A-8D1D-97053C92DF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5E9E5-CC5F-480C-8814-37216526E34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323B2-C02A-4E0D-B973-8C54299976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7D696-C057-4F0A-A21C-AF5C1F552D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26FD4-FADD-4B19-8CC0-8F273E65CA0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7748B-0E63-4C22-A1E7-FBC5CC67D6D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7E6DA-642D-4407-9586-5EDD14DBCCB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346B6-551D-4022-8730-93B080597BE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FDC83-D33D-4468-99DD-8F8F1F870F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CD6C0-43DA-46AA-9C17-55EFEC975BC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4757D-41BA-4D11-87EB-D10587942AE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298F2-C949-41DC-B3F4-3C75FD113BE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D7127-E16F-42B8-8B3A-1B8F02A0809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83EEE-037C-404E-990E-ECBEE36681E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C7126-1292-441D-94CE-7C845907236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4B950-7FEA-485B-8F7C-6581A650491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E6A55-51FA-4699-BBCB-AE7D62C4C97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35EC4-8F41-428B-8C0A-847B8542AEAF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B6596-2CFF-4941-A4E4-0D84AE7868A9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10547-0B16-4162-B440-5F951D1AECD6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498F0-624E-459B-BCE7-43AE8427FFE5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A71DD-D787-4807-B8F6-63917F7E2FD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2016-07-27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2016-07-27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2016-07-27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2016-07-27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2016-07-27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2016-07-27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F63D8-0C5B-4611-88F3-F00C765788E0}" type="datetimeFigureOut">
              <a:rPr lang="ko-KR" altLang="en-US" smtClean="0"/>
              <a:pPr/>
              <a:t>2016-07-27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B4FB7ACF-9309-47AE-BB5E-49EC12C14F9C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D11F9D-0575-47E1-81D7-C4E74CBB65D3}" type="slidenum">
              <a:rPr kumimoji="1" lang="en-US" altLang="ko-KR">
                <a:solidFill>
                  <a:prstClr val="black">
                    <a:tint val="75000"/>
                  </a:prstClr>
                </a:solidFill>
                <a:ea typeface="HY견고딕" pitchFamily="18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kumimoji="1"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kumimoji="1"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 설 교 통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282" y="3071810"/>
            <a:ext cx="8783637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포도축제장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주변 가로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보안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등 점검       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8. 22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24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축제장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일원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축제대비 가로등 사전점검으로 야간 주민 및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관광객의 편익 제공   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42844" y="142852"/>
            <a:ext cx="8536047" cy="2825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2016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교통량 조사 지점 점검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8. 8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8. 12.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지방도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국지도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2016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교통량조사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(10.20)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에 따른 조사지점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현황 조사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388" y="3143248"/>
            <a:ext cx="8783637" cy="3165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79388" y="260350"/>
            <a:ext cx="8678891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영동군 택시 감차위원회 회의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시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8. 1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층 상황실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참석대상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부군수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감차보상금 수준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연도별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업체별 감차규모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               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시행기간 등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ChangeArrowheads="1"/>
          </p:cNvSpPr>
          <p:nvPr/>
        </p:nvSpPr>
        <p:spPr bwMode="auto">
          <a:xfrm>
            <a:off x="195263" y="3835400"/>
            <a:ext cx="89281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endParaRPr kumimoji="1" lang="ko-KR" altLang="en-US" sz="2400" b="1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80404" y="332656"/>
            <a:ext cx="8928100" cy="328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9-4. </a:t>
            </a:r>
            <a:r>
              <a:rPr kumimoji="1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군도 확</a:t>
            </a:r>
            <a:r>
              <a:rPr kumimoji="1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kumimoji="1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포장사업 추진</a:t>
            </a:r>
            <a:endParaRPr kumimoji="1"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10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endParaRPr kumimoji="1" lang="ko-KR" altLang="en-US" sz="24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250825" y="899536"/>
          <a:ext cx="8641656" cy="154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606"/>
                <a:gridCol w="2282561"/>
                <a:gridCol w="857256"/>
                <a:gridCol w="928694"/>
                <a:gridCol w="2071702"/>
                <a:gridCol w="1605837"/>
              </a:tblGrid>
              <a:tr h="480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구  분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사     업     명 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사업량</a:t>
                      </a:r>
                      <a:endParaRPr kumimoji="1" lang="ko-KR" altLang="en-US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(km)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백만원</a:t>
                      </a: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내       용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비 고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280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1" lang="ko-KR" alt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건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3.5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5,500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41213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  도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u="none" strike="noStrike" cap="none" spc="-50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구강</a:t>
                      </a:r>
                      <a:r>
                        <a:rPr kumimoji="1" lang="en-US" altLang="ko-KR" sz="1200" b="1" u="none" strike="noStrike" cap="none" spc="-50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1" lang="ko-KR" altLang="en-US" sz="1200" b="1" u="none" strike="noStrike" cap="none" spc="-50" normalizeH="0" baseline="0" dirty="0" err="1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죽산간</a:t>
                      </a:r>
                      <a:r>
                        <a:rPr kumimoji="1" lang="ko-KR" altLang="en-US" sz="1200" b="1" u="none" strike="noStrike" cap="none" spc="-50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200" b="1" u="none" strike="noStrike" cap="none" spc="-50" normalizeH="0" baseline="0" dirty="0" err="1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도로확포장</a:t>
                      </a:r>
                      <a:r>
                        <a:rPr kumimoji="1" lang="ko-KR" altLang="en-US" sz="1200" b="1" u="none" strike="noStrike" cap="none" spc="-50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공사</a:t>
                      </a:r>
                      <a:endParaRPr kumimoji="1" lang="en-US" altLang="ko-KR" sz="1200" b="1" i="0" u="none" strike="noStrike" cap="none" spc="-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1.4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3,000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대전지방국토관리청 협의</a:t>
                      </a:r>
                      <a:endParaRPr kumimoji="1" lang="en-US" altLang="ko-KR" sz="12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1335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노근</a:t>
                      </a: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우천간</a:t>
                      </a: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도로 </a:t>
                      </a:r>
                      <a:r>
                        <a:rPr kumimoji="1" lang="ko-KR" altLang="en-US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공사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2.1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2,500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구조물시공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</a:tbl>
          </a:graphicData>
        </a:graphic>
      </p:graphicFrame>
      <p:sp>
        <p:nvSpPr>
          <p:cNvPr id="5" name="직사각형 4"/>
          <p:cNvSpPr/>
          <p:nvPr/>
        </p:nvSpPr>
        <p:spPr>
          <a:xfrm>
            <a:off x="180404" y="2924944"/>
            <a:ext cx="89281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9-5. </a:t>
            </a:r>
            <a:r>
              <a:rPr kumimoji="1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도로유지보수 및 교량가설 사업추진</a:t>
            </a:r>
            <a:endParaRPr kumimoji="1"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10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endParaRPr kumimoji="1" lang="ko-KR" altLang="en-US" sz="24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323528" y="3645024"/>
          <a:ext cx="8640962" cy="226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855"/>
                <a:gridCol w="3095649"/>
                <a:gridCol w="1035497"/>
                <a:gridCol w="1053430"/>
                <a:gridCol w="2015531"/>
              </a:tblGrid>
              <a:tr h="480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  분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   업     명 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(km)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내       용</a:t>
                      </a:r>
                    </a:p>
                  </a:txBody>
                  <a:tcPr marL="93600" marR="93600" marT="46800" marB="46800" anchor="ctr" horzOverflow="overflow"/>
                </a:tc>
              </a:tr>
              <a:tr h="3083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4,470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280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  도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도로유지보수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식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포장 및 배수시공</a:t>
                      </a:r>
                    </a:p>
                  </a:txBody>
                  <a:tcPr marL="93600" marR="93600" marT="46800" marB="46800" anchor="ctr" horzOverflow="overflow"/>
                </a:tc>
              </a:tr>
              <a:tr h="33350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교량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남전교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재 가설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950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착공</a:t>
                      </a:r>
                    </a:p>
                  </a:txBody>
                  <a:tcPr marL="93600" marR="93600" marT="46800" marB="46800" anchor="ctr" horzOverflow="overflow"/>
                </a:tc>
              </a:tr>
              <a:tr h="19275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대곡교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재 가설 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착공</a:t>
                      </a:r>
                    </a:p>
                  </a:txBody>
                  <a:tcPr marL="93600" marR="93600" marT="46800" marB="46800" anchor="ctr" horzOverflow="overflow"/>
                </a:tc>
              </a:tr>
              <a:tr h="15348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위험도로</a:t>
                      </a:r>
                      <a:endParaRPr lang="ko-KR" altLang="en-US" sz="12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오정도로  </a:t>
                      </a:r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1.3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2,170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구조물 및 포장시공</a:t>
                      </a:r>
                    </a:p>
                  </a:txBody>
                  <a:tcPr marL="93600" marR="93600" marT="46800" marB="46800" anchor="ctr" horzOverflow="overflow"/>
                </a:tc>
              </a:tr>
              <a:tr h="15348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심곡지하차도 ∼</a:t>
                      </a:r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오정리간도로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0.2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250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구조물 및 포장시공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ChangeArrowheads="1"/>
          </p:cNvSpPr>
          <p:nvPr/>
        </p:nvSpPr>
        <p:spPr bwMode="auto">
          <a:xfrm>
            <a:off x="195263" y="3835400"/>
            <a:ext cx="89281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endParaRPr kumimoji="1" lang="ko-KR" altLang="en-US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58750" y="356809"/>
            <a:ext cx="8928100" cy="2856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9-6</a:t>
            </a: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kumimoji="1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농어촌도로 확</a:t>
            </a:r>
            <a:r>
              <a:rPr kumimoji="1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kumimoji="1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포장사업 추진</a:t>
            </a: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10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endParaRPr kumimoji="1" lang="ko-KR" altLang="en-US" sz="24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250825" y="936888"/>
          <a:ext cx="8640963" cy="5563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807"/>
                <a:gridCol w="2304256"/>
                <a:gridCol w="1008112"/>
                <a:gridCol w="1152128"/>
                <a:gridCol w="2232248"/>
                <a:gridCol w="935412"/>
              </a:tblGrid>
              <a:tr h="8321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구  분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사     업     명 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사업량</a:t>
                      </a:r>
                      <a:endParaRPr kumimoji="1" lang="ko-KR" altLang="en-US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(km)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백만원</a:t>
                      </a: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내       용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비  고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4535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계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10</a:t>
                      </a: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건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7.4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8,240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428615">
                <a:tc rowSpan="10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농어촌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도 </a:t>
                      </a:r>
                      <a:r>
                        <a:rPr kumimoji="1" lang="ko-KR" altLang="en-US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로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u="none" strike="noStrike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대해도로확포장</a:t>
                      </a:r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(2</a:t>
                      </a:r>
                      <a:r>
                        <a:rPr lang="ko-KR" altLang="en-US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공구</a:t>
                      </a:r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</a:t>
                      </a:r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1.0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  </a:t>
                      </a:r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1,280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 및 배수공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9785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u="none" strike="noStrike" dirty="0" err="1">
                          <a:latin typeface="HY헤드라인M" pitchFamily="18" charset="-127"/>
                          <a:ea typeface="HY헤드라인M" pitchFamily="18" charset="-127"/>
                        </a:rPr>
                        <a:t>내룡도로확포장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</a:t>
                      </a:r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0.2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     </a:t>
                      </a:r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300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구조물 및 배수공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9785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u="none" strike="noStrike" dirty="0" err="1">
                          <a:latin typeface="HY헤드라인M" pitchFamily="18" charset="-127"/>
                          <a:ea typeface="HY헤드라인M" pitchFamily="18" charset="-127"/>
                        </a:rPr>
                        <a:t>횡지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lang="ko-KR" altLang="en-US" sz="1200" b="1" u="none" strike="noStrike" dirty="0" err="1">
                          <a:latin typeface="HY헤드라인M" pitchFamily="18" charset="-127"/>
                          <a:ea typeface="HY헤드라인M" pitchFamily="18" charset="-127"/>
                        </a:rPr>
                        <a:t>구백간도로</a:t>
                      </a:r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200" b="1" u="none" strike="noStrike" dirty="0" err="1"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</a:t>
                      </a:r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1.2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  </a:t>
                      </a:r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1,050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배수공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43546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유곡</a:t>
                      </a:r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리 도로 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0.2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100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착공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9785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탑선도로 </a:t>
                      </a:r>
                      <a:r>
                        <a:rPr lang="ko-KR" altLang="en-US" sz="1200" b="1" u="none" strike="noStrike" dirty="0" err="1"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0.7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  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1,500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구조물 및 배수공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435468">
                <a:tc vMerge="1"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화신</a:t>
                      </a:r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리</a:t>
                      </a:r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절골</a:t>
                      </a:r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0.5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1000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포장공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/>
                </a:tc>
              </a:tr>
              <a:tr h="483581">
                <a:tc vMerge="1"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월전</a:t>
                      </a:r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r>
                        <a:rPr lang="ko-KR" altLang="en-US" sz="1200" b="1" u="none" strike="noStrike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남악간도로</a:t>
                      </a:r>
                      <a:r>
                        <a:rPr lang="ko-KR" altLang="en-US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200" b="1" u="none" strike="noStrike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0.5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</a:t>
                      </a:r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490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환경영향평가 협의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/>
                </a:tc>
              </a:tr>
              <a:tr h="468309">
                <a:tc vMerge="1"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u="none" strike="noStrike" dirty="0" err="1">
                          <a:latin typeface="HY헤드라인M" pitchFamily="18" charset="-127"/>
                          <a:ea typeface="HY헤드라인M" pitchFamily="18" charset="-127"/>
                        </a:rPr>
                        <a:t>지촌도로확포장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1.0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  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1,500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/>
                </a:tc>
              </a:tr>
              <a:tr h="39505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장척 ∼</a:t>
                      </a:r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광평간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도로 </a:t>
                      </a:r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1.1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220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/>
                </a:tc>
              </a:tr>
              <a:tr h="43826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약목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~ 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각계간도로 </a:t>
                      </a:r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1.0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800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착공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ChangeArrowheads="1"/>
          </p:cNvSpPr>
          <p:nvPr/>
        </p:nvSpPr>
        <p:spPr bwMode="auto">
          <a:xfrm>
            <a:off x="195263" y="3835400"/>
            <a:ext cx="89281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endParaRPr kumimoji="1" lang="ko-KR" altLang="en-US" sz="2400" b="1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80404" y="332656"/>
            <a:ext cx="8928100" cy="328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9-7. </a:t>
            </a:r>
            <a:r>
              <a:rPr kumimoji="1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읍면소재지종합정비사업</a:t>
            </a:r>
            <a:r>
              <a:rPr kumimoji="1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추진</a:t>
            </a:r>
            <a:endParaRPr kumimoji="1"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10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endParaRPr kumimoji="1" lang="ko-KR" altLang="en-US" sz="24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285720" y="917517"/>
          <a:ext cx="8641657" cy="5012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1928826"/>
                <a:gridCol w="1071570"/>
                <a:gridCol w="3498121"/>
              </a:tblGrid>
              <a:tr h="480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   업     명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내       용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6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kumimoji="1" lang="ko-KR" alt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16,780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용산면농촌중심지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활성화사업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다목적광장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복지회관 증축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공동주차장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작은도서관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2,200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시행계획 수립 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추풍령면소재지</a:t>
                      </a:r>
                      <a:endParaRPr kumimoji="1" lang="en-US" altLang="ko-KR" sz="1200" b="1" i="0" u="none" strike="noStrike" cap="none" spc="-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종합정비사업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공동주차장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진입로 확장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다목적회관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2,461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계약심사 의뢰 및 시행계획 수립</a:t>
                      </a:r>
                      <a:endParaRPr kumimoji="1" lang="en-US" altLang="ko-KR" sz="12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35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spc="-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상촌면소재지</a:t>
                      </a:r>
                      <a:endParaRPr kumimoji="1" lang="en-US" altLang="ko-KR" sz="1200" b="1" i="0" u="none" strike="noStrike" cap="none" spc="-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종합정비사업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다목적광장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면민회관리모델링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쉼터조성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시장주차장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운동시설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3,874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운동시설 토공 추진</a:t>
                      </a: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다짐 및 부지정리</a:t>
                      </a: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학산면소재지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종합정비사업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복지회관 신축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다목적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광장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등산로정비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4,741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다목적광장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착수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심천면소재지</a:t>
                      </a:r>
                      <a:endParaRPr kumimoji="1" lang="en-US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종합정비사업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난계광장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진입로개설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게이트볼장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복지회관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리모델링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둘레길조성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3,504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진입도로 및 둘레길 착수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ChangeArrowheads="1"/>
          </p:cNvSpPr>
          <p:nvPr/>
        </p:nvSpPr>
        <p:spPr bwMode="auto">
          <a:xfrm>
            <a:off x="195263" y="3835400"/>
            <a:ext cx="89281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endParaRPr kumimoji="1" lang="ko-KR" altLang="en-US" sz="2400" b="1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15900" y="214290"/>
            <a:ext cx="89281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9-8. </a:t>
            </a:r>
            <a:r>
              <a:rPr kumimoji="1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권역단위종합정비사업 추진</a:t>
            </a:r>
            <a:endParaRPr kumimoji="1"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10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endParaRPr kumimoji="1" lang="ko-KR" altLang="en-US" sz="24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285720" y="785794"/>
          <a:ext cx="8640962" cy="2211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2980"/>
                <a:gridCol w="2071702"/>
                <a:gridCol w="1285884"/>
                <a:gridCol w="3000396"/>
              </a:tblGrid>
              <a:tr h="5000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  업    명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업량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내    용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700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2,072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6429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흥덕권단위종합정비사업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다목적회관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복지회관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리모델링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호두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포도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설보름길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조성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주차장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1,871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호두길 주차장 부지 정리 및 </a:t>
                      </a:r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하궁촌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마을</a:t>
                      </a:r>
                      <a:endParaRPr lang="en-US" altLang="ko-KR" sz="1200" b="1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l" fontAlgn="ctr"/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회관 </a:t>
                      </a:r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옥상층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시공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범화권역단위종합정비사업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다목적회관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다목적광장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장류체험장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201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200" b="1" i="0" u="none" strike="noStrike" baseline="0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200" b="1" i="0" u="none" strike="noStrike" baseline="0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다목적광장</a:t>
                      </a:r>
                      <a:r>
                        <a:rPr lang="en-US" altLang="ko-KR" sz="1200" b="1" i="0" u="none" strike="noStrike" baseline="0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200" b="1" i="0" u="none" strike="noStrike" baseline="0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하시</a:t>
                      </a:r>
                      <a:r>
                        <a:rPr lang="en-US" altLang="ko-KR" sz="1200" b="1" i="0" u="none" strike="noStrike" baseline="0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lang="ko-KR" altLang="en-US" sz="1200" b="1" i="0" u="none" strike="noStrike" baseline="0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토목공사 착수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직사각형 6"/>
          <p:cNvSpPr/>
          <p:nvPr/>
        </p:nvSpPr>
        <p:spPr>
          <a:xfrm>
            <a:off x="215900" y="3071810"/>
            <a:ext cx="8928100" cy="328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1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9-9. </a:t>
            </a:r>
            <a:r>
              <a:rPr kumimoji="1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창조적마을만들기사업</a:t>
            </a:r>
            <a:r>
              <a:rPr kumimoji="1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추진</a:t>
            </a:r>
            <a:endParaRPr kumimoji="1"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10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endParaRPr kumimoji="1" lang="ko-KR" altLang="en-US" sz="24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285720" y="3703599"/>
          <a:ext cx="8641657" cy="29318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2214578"/>
                <a:gridCol w="1285884"/>
                <a:gridCol w="2998055"/>
              </a:tblGrid>
              <a:tr h="480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   업     명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내       용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6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kumimoji="1" lang="ko-KR" alt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954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죽촌리마을단위종합개발사업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다목적광장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호수갤러리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조성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215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시행계획 수립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spc="-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자계창조적마을만들기사업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감타래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전망대 설치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231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기본계획 및 시행계획 협의</a:t>
                      </a: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충청북도</a:t>
                      </a: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61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spc="-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마곡창조적마을만들기사업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쉼터 조성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140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시행계획 수립</a:t>
                      </a:r>
                      <a:endParaRPr kumimoji="1" lang="en-US" altLang="ko-KR" sz="12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8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임계창조적마을만들기사업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공연장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체험장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저온창고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218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추진위원회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(3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개최 및 기본계획 수립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유점창조적마을만들기사업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정원 조성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산책로 정비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빨래터 정비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안내판 정비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150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추진위원회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(3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개최 및 기본계획 수립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649</Words>
  <Application>Microsoft Office PowerPoint</Application>
  <PresentationFormat>화면 슬라이드 쇼(4:3)</PresentationFormat>
  <Paragraphs>266</Paragraphs>
  <Slides>7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3</vt:i4>
      </vt:variant>
      <vt:variant>
        <vt:lpstr>슬라이드 제목</vt:lpstr>
      </vt:variant>
      <vt:variant>
        <vt:i4>7</vt:i4>
      </vt:variant>
    </vt:vector>
  </HeadingPairs>
  <TitlesOfParts>
    <vt:vector size="10" baseType="lpstr">
      <vt:lpstr>Office 테마</vt:lpstr>
      <vt:lpstr>2_조화</vt:lpstr>
      <vt:lpstr>1_Office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112</cp:revision>
  <dcterms:created xsi:type="dcterms:W3CDTF">2015-07-30T06:34:38Z</dcterms:created>
  <dcterms:modified xsi:type="dcterms:W3CDTF">2016-07-27T00:51:09Z</dcterms:modified>
</cp:coreProperties>
</file>