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sldIdLst>
    <p:sldId id="256" r:id="rId4"/>
    <p:sldId id="257" r:id="rId5"/>
    <p:sldId id="278" r:id="rId6"/>
    <p:sldId id="276" r:id="rId7"/>
    <p:sldId id="277" r:id="rId8"/>
    <p:sldId id="271" r:id="rId9"/>
    <p:sldId id="272" r:id="rId10"/>
    <p:sldId id="273" r:id="rId11"/>
  </p:sldIdLst>
  <p:sldSz cx="9144000" cy="6858000" type="screen4x3"/>
  <p:notesSz cx="6805613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56B4B-D98A-42C7-A27A-609893A63B2F}" type="datetimeFigureOut">
              <a:rPr lang="ko-KR" altLang="en-US" smtClean="0"/>
              <a:pPr/>
              <a:t>2017-01-25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49307-986D-4BE1-AB37-C006588B74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56727" y="9444039"/>
            <a:ext cx="2948888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/>
              <a:buNone/>
            </a:pPr>
            <a:fld id="{E2CAECB7-59CD-4B28-A2FE-F999B675D9FE}" type="slidenum">
              <a:rPr kumimoji="1"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Monotype Sorts"/>
                <a:buNone/>
              </a:pPr>
              <a:t>1</a:t>
            </a:fld>
            <a:endParaRPr kumimoji="1" lang="en-US" altLang="ko-KR" sz="1200" b="1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466" y="4721225"/>
            <a:ext cx="5440682" cy="4471988"/>
          </a:xfrm>
          <a:noFill/>
          <a:ln/>
        </p:spPr>
        <p:txBody>
          <a:bodyPr lIns="90841" tIns="45408" rIns="90841" bIns="4540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2017-01-25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2017-01-25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2017-01-25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902BA-E121-479A-8D1D-97053C92DF0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5E9E5-CC5F-480C-8814-37216526E34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323B2-C02A-4E0D-B973-8C54299976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96-C057-4F0A-A21C-AF5C1F552D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26FD4-FADD-4B19-8CC0-8F273E65CA0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7748B-0E63-4C22-A1E7-FBC5CC67D6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7E6DA-642D-4407-9586-5EDD14DBCC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346B6-551D-4022-8730-93B080597BE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2017-01-25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FDC83-D33D-4468-99DD-8F8F1F870F4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CD6C0-43DA-46AA-9C17-55EFEC975BC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209800" cy="58213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77000" cy="5821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4757D-41BA-4D11-87EB-D10587942AE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298F2-C949-41DC-B3F4-3C75FD113BE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D7127-E16F-42B8-8B3A-1B8F02A0809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83EEE-037C-404E-990E-ECBEE36681E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C7126-1292-441D-94CE-7C845907236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4B950-7FEA-485B-8F7C-6581A650491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E6A55-51FA-4699-BBCB-AE7D62C4C97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35EC4-8F41-428B-8C0A-847B8542AEAF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2017-01-25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B6596-2CFF-4941-A4E4-0D84AE7868A9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10547-0B16-4162-B440-5F951D1AECD6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98F0-624E-459B-BCE7-43AE8427FFE5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A71DD-D787-4807-B8F6-63917F7E2FD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2017-01-25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2017-01-25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2017-01-25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2017-01-25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2017-01-25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2017-01-25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F63D8-0C5B-4611-88F3-F00C765788E0}" type="datetimeFigureOut">
              <a:rPr lang="ko-KR" altLang="en-US" smtClean="0"/>
              <a:pPr/>
              <a:t>2017-01-25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  둘째 수준</a:t>
            </a:r>
          </a:p>
          <a:p>
            <a:pPr lvl="2"/>
            <a:r>
              <a:rPr lang="ko-KR" altLang="en-US" smtClean="0"/>
              <a:t> </a:t>
            </a:r>
            <a:r>
              <a:rPr lang="en-US" altLang="ko-KR" smtClean="0"/>
              <a:t>-  </a:t>
            </a:r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600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fld id="{B4FB7ACF-9309-47AE-BB5E-49EC12C14F9C}" type="slidenum">
              <a:rPr lang="en-US" altLang="ko-KR"/>
              <a:pPr>
                <a:spcAft>
                  <a:spcPct val="0"/>
                </a:spcAft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q"/>
        <a:defRPr kumimoji="1" sz="24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•"/>
        <a:defRPr kumimoji="1" sz="20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D11F9D-0575-47E1-81D7-C4E74CBB65D3}" type="slidenum">
              <a:rPr kumimoji="1" lang="en-US" altLang="ko-KR">
                <a:solidFill>
                  <a:prstClr val="black">
                    <a:tint val="75000"/>
                  </a:prstClr>
                </a:solidFill>
                <a:ea typeface="HY견고딕" pitchFamily="18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월간,주간\월간\2017년\IMG_07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2" name="Picture 5" descr="가우시안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0500" y="-285750"/>
            <a:ext cx="93345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kumimoji="1"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619250" y="2060575"/>
            <a:ext cx="5472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1169988" lvl="1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kumimoji="1" lang="ko-KR" altLang="en-US" sz="6500" b="1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건 설 교 통 과</a:t>
            </a:r>
          </a:p>
        </p:txBody>
      </p:sp>
      <p:pic>
        <p:nvPicPr>
          <p:cNvPr id="5" name="Picture 4" descr="C:\Users\ADMINI~1\AppData\Local\Temp\HAMONITEMP\도마령고개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-714412" y="0"/>
            <a:ext cx="10429948" cy="6858000"/>
          </a:xfrm>
          <a:prstGeom prst="rect">
            <a:avLst/>
          </a:prstGeom>
          <a:noFill/>
        </p:spPr>
      </p:pic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6286512" y="214290"/>
          <a:ext cx="3048000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건설교통과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 descr="C:\Users\Administrator\Desktop\월간,주간\월간\2017년\IMG_07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715536" cy="6858000"/>
          </a:xfrm>
          <a:prstGeom prst="rect">
            <a:avLst/>
          </a:prstGeom>
          <a:noFill/>
        </p:spPr>
      </p:pic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6438912" y="366690"/>
          <a:ext cx="3048000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건설교통과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333375"/>
            <a:ext cx="87836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4282" y="3429000"/>
            <a:ext cx="871220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11-2. 2017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년도 상반기 가로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보안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등 설치    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    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 2. 1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∼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2. 28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    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관내일원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120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여개소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 업 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100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가로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보안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등 설계  및 발주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77" name="직사각형 7"/>
          <p:cNvSpPr>
            <a:spLocks noChangeArrowheads="1"/>
          </p:cNvSpPr>
          <p:nvPr/>
        </p:nvSpPr>
        <p:spPr bwMode="auto">
          <a:xfrm>
            <a:off x="214282" y="188641"/>
            <a:ext cx="8463118" cy="448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11-1.  2/4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분기 도로관리 심의 위원회 개최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     시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2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월중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장     소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2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층 상황실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심의대상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-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도로구역에서 시설을 신설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개축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변경하는 사업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-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그밖의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목적으로 도로굴착을 수반하는 공사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2844" y="357166"/>
            <a:ext cx="87836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77" name="직사각형 7"/>
          <p:cNvSpPr>
            <a:spLocks noChangeArrowheads="1"/>
          </p:cNvSpPr>
          <p:nvPr/>
        </p:nvSpPr>
        <p:spPr bwMode="auto">
          <a:xfrm>
            <a:off x="107504" y="357165"/>
            <a:ext cx="8569896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11-3. 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버스 승강장 안내도우미 운영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     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2. 15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∼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12. 28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인     원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4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근 무 지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4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신영장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영동역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삼일공원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뚜레쥬르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교통약자 및 버스이용객  승 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spc="-150" dirty="0" err="1" smtClean="0">
                <a:latin typeface="HY헤드라인M" pitchFamily="18" charset="-127"/>
                <a:ea typeface="HY헤드라인M" pitchFamily="18" charset="-127"/>
              </a:rPr>
              <a:t>하차시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  편의제공</a:t>
            </a:r>
            <a:endParaRPr lang="en-US" altLang="ko-KR" sz="2400" b="1" spc="-150" dirty="0" smtClean="0">
              <a:latin typeface="HY헤드라인M" pitchFamily="18" charset="-127"/>
              <a:ea typeface="HY헤드라인M" pitchFamily="18" charset="-127"/>
            </a:endParaRP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11-4. 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삼일공원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버스승강장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온열의자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시범설치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기     간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2. 1 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∼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2. 28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위     치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계산리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912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번지</a:t>
            </a:r>
            <a:endParaRPr lang="en-US" altLang="ko-KR" sz="24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예     산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6,000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천원정도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온열의자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겨울철 버스이용객들에게 편의 제공</a:t>
            </a:r>
            <a:endParaRPr lang="en-US" altLang="ko-KR" sz="24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주민 호응도 </a:t>
            </a:r>
            <a:r>
              <a:rPr lang="ko-KR" altLang="en-US" sz="2400" b="1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제고후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확대설치 계획임</a:t>
            </a:r>
            <a:endParaRPr lang="en-US" altLang="ko-KR" sz="24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ChangeArrowheads="1"/>
          </p:cNvSpPr>
          <p:nvPr/>
        </p:nvSpPr>
        <p:spPr bwMode="auto">
          <a:xfrm>
            <a:off x="195263" y="3835400"/>
            <a:ext cx="89281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kumimoji="1" lang="ko-KR" altLang="en-US" sz="2400" b="1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80404" y="332656"/>
            <a:ext cx="8928100" cy="328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kumimoji="1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11-5. </a:t>
            </a:r>
            <a:r>
              <a:rPr kumimoji="1"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군도 확</a:t>
            </a:r>
            <a:r>
              <a:rPr kumimoji="1"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r>
              <a:rPr kumimoji="1"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포장사업 추진</a:t>
            </a:r>
            <a:endParaRPr kumimoji="1"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10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400" b="1" dirty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     </a:t>
            </a:r>
            <a:endParaRPr kumimoji="1" lang="ko-KR" altLang="en-US" sz="24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250825" y="899536"/>
          <a:ext cx="8641656" cy="1645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606"/>
                <a:gridCol w="2282561"/>
                <a:gridCol w="857256"/>
                <a:gridCol w="928694"/>
                <a:gridCol w="2071702"/>
                <a:gridCol w="1605837"/>
              </a:tblGrid>
              <a:tr h="4800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구  분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사     업     명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사업량</a:t>
                      </a:r>
                      <a:endParaRPr kumimoji="1" lang="ko-KR" altLang="en-US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(km)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사업비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1" lang="ko-KR" alt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백만원</a:t>
                      </a:r>
                      <a:r>
                        <a:rPr kumimoji="1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내       용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비 고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</a:tr>
              <a:tr h="2800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계</a:t>
                      </a: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1" lang="ko-KR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건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3.9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4,500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</a:tr>
              <a:tr h="412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  도</a:t>
                      </a: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u="none" strike="noStrike" cap="none" spc="-50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구강</a:t>
                      </a:r>
                      <a:r>
                        <a:rPr kumimoji="1" lang="en-US" altLang="ko-KR" sz="1200" b="1" u="none" strike="noStrike" cap="none" spc="-50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1" lang="ko-KR" altLang="en-US" sz="1200" b="1" u="none" strike="noStrike" cap="none" spc="-50" normalizeH="0" baseline="0" dirty="0" err="1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죽산간</a:t>
                      </a:r>
                      <a:r>
                        <a:rPr kumimoji="1" lang="ko-KR" altLang="en-US" sz="1200" b="1" u="none" strike="noStrike" cap="none" spc="-50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200" b="1" u="none" strike="noStrike" cap="none" spc="-50" normalizeH="0" baseline="0" dirty="0" err="1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도로확포장</a:t>
                      </a:r>
                      <a:r>
                        <a:rPr kumimoji="1" lang="ko-KR" altLang="en-US" sz="1200" b="1" u="none" strike="noStrike" cap="none" spc="-50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공사</a:t>
                      </a:r>
                      <a:endParaRPr kumimoji="1" lang="en-US" altLang="ko-KR" sz="12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1.4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3,000</a:t>
                      </a: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대전지방국토관리청 협의</a:t>
                      </a:r>
                      <a:endParaRPr kumimoji="1" lang="en-US" altLang="ko-KR" sz="12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</a:tr>
              <a:tr h="41213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spc="-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율리</a:t>
                      </a:r>
                      <a:r>
                        <a:rPr kumimoji="1" lang="en-US" altLang="ko-KR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1" lang="ko-KR" altLang="en-US" sz="1200" b="1" i="0" u="none" strike="noStrike" cap="none" spc="-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한석간도로</a:t>
                      </a:r>
                      <a:r>
                        <a:rPr kumimoji="1" lang="ko-KR" altLang="en-US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200" b="1" i="0" u="none" strike="noStrike" cap="none" spc="-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확포장공사</a:t>
                      </a:r>
                      <a:endParaRPr kumimoji="1" lang="en-US" altLang="ko-KR" sz="12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2.5</a:t>
                      </a: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1,500</a:t>
                      </a: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관련기관협의 및 보상추진</a:t>
                      </a:r>
                      <a:endParaRPr kumimoji="1" lang="en-US" altLang="ko-KR" sz="12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180404" y="2924944"/>
            <a:ext cx="89281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11-6. </a:t>
            </a:r>
            <a:r>
              <a:rPr kumimoji="1"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도로유지보수 및 교량가설 사업추진</a:t>
            </a:r>
            <a:endParaRPr kumimoji="1"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10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400" b="1" dirty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     </a:t>
            </a:r>
            <a:endParaRPr kumimoji="1" lang="ko-KR" altLang="en-US" sz="24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323528" y="3645024"/>
          <a:ext cx="8640962" cy="226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855"/>
                <a:gridCol w="3095649"/>
                <a:gridCol w="1035497"/>
                <a:gridCol w="1053430"/>
                <a:gridCol w="2015531"/>
              </a:tblGrid>
              <a:tr h="4800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  분</a:t>
                      </a: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     업     명 </a:t>
                      </a: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(km)</a:t>
                      </a: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내       용</a:t>
                      </a:r>
                    </a:p>
                  </a:txBody>
                  <a:tcPr marL="93600" marR="93600" marT="46800" marB="46800" anchor="ctr" horzOverflow="overflow"/>
                </a:tc>
              </a:tr>
              <a:tr h="308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계</a:t>
                      </a: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건</a:t>
                      </a: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4,720</a:t>
                      </a: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</a:tr>
              <a:tr h="2800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  도</a:t>
                      </a: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도로유지보수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식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900 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전수조사 및 설계</a:t>
                      </a:r>
                    </a:p>
                  </a:txBody>
                  <a:tcPr marL="93600" marR="93600" marT="46800" marB="46800" anchor="ctr" horzOverflow="overflow"/>
                </a:tc>
              </a:tr>
              <a:tr h="33350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교량</a:t>
                      </a: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남전교</a:t>
                      </a:r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재 가설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식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950 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 및 가도설치</a:t>
                      </a:r>
                    </a:p>
                  </a:txBody>
                  <a:tcPr marL="93600" marR="93600" marT="46800" marB="46800" anchor="ctr" horzOverflow="overflow"/>
                </a:tc>
              </a:tr>
              <a:tr h="19275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latin typeface="+mn-lt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대곡교</a:t>
                      </a:r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재 가설 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식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500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보상추진</a:t>
                      </a:r>
                    </a:p>
                  </a:txBody>
                  <a:tcPr marL="93600" marR="93600" marT="46800" marB="46800" anchor="ctr" horzOverflow="overflow"/>
                </a:tc>
              </a:tr>
              <a:tr h="1534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위험도로</a:t>
                      </a:r>
                      <a:endParaRPr lang="ko-KR" altLang="en-US" sz="12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오정도로  </a:t>
                      </a:r>
                      <a:r>
                        <a:rPr lang="ko-KR" altLang="en-US" sz="1200" b="1" i="0" u="none" strike="noStrike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확포장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1.3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2,170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동절기 공사정지</a:t>
                      </a:r>
                    </a:p>
                  </a:txBody>
                  <a:tcPr marL="93600" marR="93600" marT="46800" marB="46800" anchor="ctr" horzOverflow="overflow"/>
                </a:tc>
              </a:tr>
              <a:tr h="1534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도로관리</a:t>
                      </a:r>
                      <a:endParaRPr lang="ko-KR" altLang="en-US" sz="12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도로변정비사업</a:t>
                      </a:r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200" b="1" i="0" u="none" strike="noStrike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금계국</a:t>
                      </a:r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200" b="1" i="0" u="none" strike="noStrike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식재</a:t>
                      </a:r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20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200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설계 및 관련기관 협의</a:t>
                      </a:r>
                    </a:p>
                  </a:txBody>
                  <a:tcPr marL="93600" marR="93600" marT="46800" marB="46800" anchor="ctr"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ChangeArrowheads="1"/>
          </p:cNvSpPr>
          <p:nvPr/>
        </p:nvSpPr>
        <p:spPr bwMode="auto">
          <a:xfrm>
            <a:off x="195263" y="3835400"/>
            <a:ext cx="89281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kumimoji="1" lang="ko-KR" altLang="en-US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58750" y="1329"/>
            <a:ext cx="8928100" cy="2856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kumimoji="1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11-7</a:t>
            </a:r>
            <a:r>
              <a:rPr kumimoji="1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kumimoji="1"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농어촌도로 확</a:t>
            </a:r>
            <a:r>
              <a:rPr kumimoji="1"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r>
              <a:rPr kumimoji="1"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포장사업 추진</a:t>
            </a:r>
            <a:endParaRPr kumimoji="1" lang="en-US" altLang="ko-KR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10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400" b="1" dirty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     </a:t>
            </a:r>
            <a:endParaRPr kumimoji="1" lang="ko-KR" altLang="en-US" sz="24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288755" y="586540"/>
          <a:ext cx="8640963" cy="3851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807"/>
                <a:gridCol w="2304256"/>
                <a:gridCol w="1008112"/>
                <a:gridCol w="1152128"/>
                <a:gridCol w="2232248"/>
                <a:gridCol w="935412"/>
              </a:tblGrid>
              <a:tr h="6062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구  분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사     업     명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사업량</a:t>
                      </a:r>
                      <a:endParaRPr kumimoji="1" lang="ko-KR" altLang="en-US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(km)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사업비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1" lang="ko-KR" alt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백만원</a:t>
                      </a:r>
                      <a:r>
                        <a:rPr kumimoji="1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내       용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비  고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</a:tr>
              <a:tr h="3439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계</a:t>
                      </a:r>
                      <a:endParaRPr kumimoji="1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9</a:t>
                      </a:r>
                      <a:r>
                        <a:rPr kumimoji="1" lang="ko-KR" alt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건</a:t>
                      </a:r>
                      <a:endParaRPr kumimoji="1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7.5</a:t>
                      </a: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8,740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</a:tr>
              <a:tr h="312880">
                <a:tc rowSpan="9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농어촌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도 </a:t>
                      </a:r>
                      <a:r>
                        <a:rPr kumimoji="1" lang="ko-KR" altLang="en-US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로</a:t>
                      </a:r>
                      <a:endParaRPr kumimoji="1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u="none" strike="noStrike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대해도로확포장</a:t>
                      </a:r>
                      <a:r>
                        <a:rPr lang="en-US" altLang="ko-KR" sz="1200" b="1" u="none" strike="noStrike" dirty="0" smtClean="0">
                          <a:latin typeface="HY헤드라인M" pitchFamily="18" charset="-127"/>
                          <a:ea typeface="HY헤드라인M" pitchFamily="18" charset="-127"/>
                        </a:rPr>
                        <a:t>(2</a:t>
                      </a:r>
                      <a:r>
                        <a:rPr lang="ko-KR" altLang="en-US" sz="1200" b="1" u="none" strike="noStrike" dirty="0" smtClean="0">
                          <a:latin typeface="HY헤드라인M" pitchFamily="18" charset="-127"/>
                          <a:ea typeface="HY헤드라인M" pitchFamily="18" charset="-127"/>
                        </a:rPr>
                        <a:t>공구</a:t>
                      </a:r>
                      <a:r>
                        <a:rPr lang="en-US" altLang="ko-KR" sz="1200" b="1" u="none" strike="noStrike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200" b="1" u="none" strike="noStrike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200" b="1" u="none" strike="noStrike" dirty="0" smtClean="0">
                          <a:latin typeface="HY헤드라인M" pitchFamily="18" charset="-127"/>
                          <a:ea typeface="HY헤드라인M" pitchFamily="18" charset="-127"/>
                        </a:rPr>
                        <a:t>1.0 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200" b="1" u="none" strike="noStrike" dirty="0">
                          <a:latin typeface="HY헤드라인M" pitchFamily="18" charset="-127"/>
                          <a:ea typeface="HY헤드라인M" pitchFamily="18" charset="-127"/>
                        </a:rPr>
                        <a:t>        </a:t>
                      </a:r>
                      <a:r>
                        <a:rPr lang="en-US" altLang="ko-KR" sz="1200" b="1" u="none" strike="noStrike" dirty="0" smtClean="0">
                          <a:latin typeface="HY헤드라인M" pitchFamily="18" charset="-127"/>
                          <a:ea typeface="HY헤드라인M" pitchFamily="18" charset="-127"/>
                        </a:rPr>
                        <a:t>1,280 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동절기 공사정지</a:t>
                      </a: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</a:tr>
              <a:tr h="3128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u="none" strike="noStrike" dirty="0" err="1">
                          <a:latin typeface="HY헤드라인M" pitchFamily="18" charset="-127"/>
                          <a:ea typeface="HY헤드라인M" pitchFamily="18" charset="-127"/>
                        </a:rPr>
                        <a:t>횡지</a:t>
                      </a:r>
                      <a:r>
                        <a:rPr lang="en-US" altLang="ko-KR" sz="1200" b="1" u="none" strike="noStrike" dirty="0"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lang="ko-KR" altLang="en-US" sz="1200" b="1" u="none" strike="noStrike" dirty="0" err="1">
                          <a:latin typeface="HY헤드라인M" pitchFamily="18" charset="-127"/>
                          <a:ea typeface="HY헤드라인M" pitchFamily="18" charset="-127"/>
                        </a:rPr>
                        <a:t>구백간도로</a:t>
                      </a:r>
                      <a:r>
                        <a:rPr lang="ko-KR" altLang="en-US" sz="1200" b="1" u="none" strike="noStrike" dirty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200" b="1" u="none" strike="noStrike" dirty="0" err="1">
                          <a:latin typeface="HY헤드라인M" pitchFamily="18" charset="-127"/>
                          <a:ea typeface="HY헤드라인M" pitchFamily="18" charset="-127"/>
                        </a:rPr>
                        <a:t>확포장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200" b="1" u="none" strike="noStrike" dirty="0">
                          <a:latin typeface="HY헤드라인M" pitchFamily="18" charset="-127"/>
                          <a:ea typeface="HY헤드라인M" pitchFamily="18" charset="-127"/>
                        </a:rPr>
                        <a:t>      </a:t>
                      </a:r>
                      <a:r>
                        <a:rPr lang="en-US" altLang="ko-KR" sz="1200" b="1" u="none" strike="noStrike" dirty="0" smtClean="0">
                          <a:latin typeface="HY헤드라인M" pitchFamily="18" charset="-127"/>
                          <a:ea typeface="HY헤드라인M" pitchFamily="18" charset="-127"/>
                        </a:rPr>
                        <a:t>1.2 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200" b="1" u="none" strike="noStrike" dirty="0">
                          <a:latin typeface="HY헤드라인M" pitchFamily="18" charset="-127"/>
                          <a:ea typeface="HY헤드라인M" pitchFamily="18" charset="-127"/>
                        </a:rPr>
                        <a:t>        </a:t>
                      </a:r>
                      <a:r>
                        <a:rPr lang="en-US" altLang="ko-KR" sz="1200" b="1" u="none" strike="noStrike" dirty="0" smtClean="0">
                          <a:latin typeface="HY헤드라인M" pitchFamily="18" charset="-127"/>
                          <a:ea typeface="HY헤드라인M" pitchFamily="18" charset="-127"/>
                        </a:rPr>
                        <a:t>1,050 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동절기 공사정지</a:t>
                      </a: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</a:tr>
              <a:tr h="3128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u="none" strike="noStrike" dirty="0">
                          <a:latin typeface="HY헤드라인M" pitchFamily="18" charset="-127"/>
                          <a:ea typeface="HY헤드라인M" pitchFamily="18" charset="-127"/>
                        </a:rPr>
                        <a:t>탑선도로 </a:t>
                      </a:r>
                      <a:r>
                        <a:rPr lang="ko-KR" altLang="en-US" sz="1200" b="1" u="none" strike="noStrike" dirty="0" err="1">
                          <a:latin typeface="HY헤드라인M" pitchFamily="18" charset="-127"/>
                          <a:ea typeface="HY헤드라인M" pitchFamily="18" charset="-127"/>
                        </a:rPr>
                        <a:t>확포장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200" b="1" u="none" strike="noStrike" dirty="0">
                          <a:latin typeface="HY헤드라인M" pitchFamily="18" charset="-127"/>
                          <a:ea typeface="HY헤드라인M" pitchFamily="18" charset="-127"/>
                        </a:rPr>
                        <a:t>      </a:t>
                      </a:r>
                      <a:r>
                        <a:rPr lang="en-US" altLang="ko-KR" sz="1200" b="1" u="none" strike="noStrike" dirty="0">
                          <a:latin typeface="HY헤드라인M" pitchFamily="18" charset="-127"/>
                          <a:ea typeface="HY헤드라인M" pitchFamily="18" charset="-127"/>
                        </a:rPr>
                        <a:t>0.7 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200" b="1" u="none" strike="noStrike" dirty="0">
                          <a:latin typeface="HY헤드라인M" pitchFamily="18" charset="-127"/>
                          <a:ea typeface="HY헤드라인M" pitchFamily="18" charset="-127"/>
                        </a:rPr>
                        <a:t>        </a:t>
                      </a:r>
                      <a:r>
                        <a:rPr lang="en-US" altLang="ko-KR" sz="1200" b="1" u="none" strike="noStrike" dirty="0">
                          <a:latin typeface="HY헤드라인M" pitchFamily="18" charset="-127"/>
                          <a:ea typeface="HY헤드라인M" pitchFamily="18" charset="-127"/>
                        </a:rPr>
                        <a:t>1,500 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동절기 공사정지</a:t>
                      </a: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</a:tr>
              <a:tr h="352341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u="none" strike="noStrike" dirty="0" smtClean="0">
                          <a:latin typeface="HY헤드라인M" pitchFamily="18" charset="-127"/>
                          <a:ea typeface="HY헤드라인M" pitchFamily="18" charset="-127"/>
                        </a:rPr>
                        <a:t>월전</a:t>
                      </a:r>
                      <a:r>
                        <a:rPr lang="en-US" altLang="ko-KR" sz="1200" b="1" u="none" strike="noStrike" dirty="0" smtClean="0"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r>
                        <a:rPr lang="ko-KR" altLang="en-US" sz="1200" b="1" u="none" strike="noStrike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남악간도로</a:t>
                      </a:r>
                      <a:r>
                        <a:rPr lang="ko-KR" altLang="en-US" sz="1200" b="1" u="none" strike="noStrike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200" b="1" u="none" strike="noStrike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확포장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200" b="1" u="none" strike="noStrike" dirty="0">
                          <a:latin typeface="HY헤드라인M" pitchFamily="18" charset="-127"/>
                          <a:ea typeface="HY헤드라인M" pitchFamily="18" charset="-127"/>
                        </a:rPr>
                        <a:t>      </a:t>
                      </a:r>
                      <a:r>
                        <a:rPr lang="en-US" altLang="ko-KR" sz="1200" b="1" u="none" strike="noStrike" dirty="0">
                          <a:latin typeface="HY헤드라인M" pitchFamily="18" charset="-127"/>
                          <a:ea typeface="HY헤드라인M" pitchFamily="18" charset="-127"/>
                        </a:rPr>
                        <a:t>0.5 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200" b="1" u="none" strike="noStrike" dirty="0">
                          <a:latin typeface="HY헤드라인M" pitchFamily="18" charset="-127"/>
                          <a:ea typeface="HY헤드라인M" pitchFamily="18" charset="-127"/>
                        </a:rPr>
                        <a:t>     </a:t>
                      </a:r>
                      <a:r>
                        <a:rPr lang="en-US" altLang="ko-KR" sz="1200" b="1" u="none" strike="noStrike" dirty="0" smtClean="0">
                          <a:latin typeface="HY헤드라인M" pitchFamily="18" charset="-127"/>
                          <a:ea typeface="HY헤드라인M" pitchFamily="18" charset="-127"/>
                        </a:rPr>
                        <a:t>490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+mn-lt"/>
                        <a:ea typeface="HY헤드라인M" pitchFamily="18" charset="-127"/>
                      </a:endParaRPr>
                    </a:p>
                  </a:txBody>
                  <a:tcPr/>
                </a:tc>
              </a:tr>
              <a:tr h="341215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u="none" strike="noStrike" dirty="0" err="1">
                          <a:latin typeface="HY헤드라인M" pitchFamily="18" charset="-127"/>
                          <a:ea typeface="HY헤드라인M" pitchFamily="18" charset="-127"/>
                        </a:rPr>
                        <a:t>지촌도로확포장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200" b="1" u="none" strike="noStrike" dirty="0">
                          <a:latin typeface="HY헤드라인M" pitchFamily="18" charset="-127"/>
                          <a:ea typeface="HY헤드라인M" pitchFamily="18" charset="-127"/>
                        </a:rPr>
                        <a:t>      </a:t>
                      </a:r>
                      <a:r>
                        <a:rPr lang="en-US" altLang="ko-KR" sz="1200" b="1" u="none" strike="noStrike" dirty="0">
                          <a:latin typeface="HY헤드라인M" pitchFamily="18" charset="-127"/>
                          <a:ea typeface="HY헤드라인M" pitchFamily="18" charset="-127"/>
                        </a:rPr>
                        <a:t>1.0 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200" b="1" u="none" strike="noStrike" dirty="0">
                          <a:latin typeface="HY헤드라인M" pitchFamily="18" charset="-127"/>
                          <a:ea typeface="HY헤드라인M" pitchFamily="18" charset="-127"/>
                        </a:rPr>
                        <a:t>        </a:t>
                      </a:r>
                      <a:r>
                        <a:rPr lang="en-US" altLang="ko-KR" sz="1200" b="1" u="none" strike="noStrike" dirty="0">
                          <a:latin typeface="HY헤드라인M" pitchFamily="18" charset="-127"/>
                          <a:ea typeface="HY헤드라인M" pitchFamily="18" charset="-127"/>
                        </a:rPr>
                        <a:t>1,500 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동절기 공사정지</a:t>
                      </a: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+mn-lt"/>
                        <a:ea typeface="HY헤드라인M" pitchFamily="18" charset="-127"/>
                      </a:endParaRPr>
                    </a:p>
                  </a:txBody>
                  <a:tcPr/>
                </a:tc>
              </a:tr>
              <a:tr h="3106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장척 ∼</a:t>
                      </a:r>
                      <a:r>
                        <a:rPr lang="ko-KR" altLang="en-US" sz="1200" b="1" i="0" u="none" strike="noStrike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광평간</a:t>
                      </a:r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도로 </a:t>
                      </a:r>
                      <a:r>
                        <a:rPr lang="ko-KR" altLang="en-US" sz="1200" b="1" i="0" u="none" strike="noStrike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확포장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1.1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220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주민협의</a:t>
                      </a: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+mn-lt"/>
                        <a:ea typeface="HY헤드라인M" pitchFamily="18" charset="-127"/>
                      </a:endParaRPr>
                    </a:p>
                  </a:txBody>
                  <a:tcPr/>
                </a:tc>
              </a:tr>
              <a:tr h="31932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약목</a:t>
                      </a:r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~ </a:t>
                      </a:r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각계간도로 </a:t>
                      </a:r>
                      <a:r>
                        <a:rPr lang="ko-KR" altLang="en-US" sz="1200" b="1" i="0" u="none" strike="noStrike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확포장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1.0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800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+mn-lt"/>
                        <a:ea typeface="HY헤드라인M" pitchFamily="18" charset="-127"/>
                      </a:endParaRPr>
                    </a:p>
                  </a:txBody>
                  <a:tcPr/>
                </a:tc>
              </a:tr>
              <a:tr h="31932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하가도로</a:t>
                      </a:r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200" b="1" i="0" u="none" strike="noStrike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확포장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0.4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700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감정평가 및 보상추진</a:t>
                      </a: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+mn-lt"/>
                        <a:ea typeface="HY헤드라인M" pitchFamily="18" charset="-127"/>
                      </a:endParaRPr>
                    </a:p>
                  </a:txBody>
                  <a:tcPr/>
                </a:tc>
              </a:tr>
              <a:tr h="31932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봉곡리</a:t>
                      </a:r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200" b="1" i="0" u="none" strike="noStrike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턱골</a:t>
                      </a:r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도로 </a:t>
                      </a:r>
                      <a:r>
                        <a:rPr lang="ko-KR" altLang="en-US" sz="1200" b="1" i="0" u="none" strike="noStrike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확포장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0.6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1,200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관련기관 협의 및 보상추진</a:t>
                      </a: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+mn-lt"/>
                        <a:ea typeface="HY헤드라인M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142844" y="4500570"/>
            <a:ext cx="8928100" cy="2856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kumimoji="1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11-8</a:t>
            </a:r>
            <a:r>
              <a:rPr kumimoji="1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kumimoji="1"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공공시설 </a:t>
            </a:r>
            <a:r>
              <a:rPr kumimoji="1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1"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도로</a:t>
            </a:r>
            <a:r>
              <a:rPr kumimoji="1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kumimoji="1"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수해복구 사업 추진</a:t>
            </a:r>
            <a:endParaRPr kumimoji="1" lang="en-US" altLang="ko-KR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10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400" b="1" dirty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     </a:t>
            </a:r>
            <a:endParaRPr kumimoji="1" lang="ko-KR" altLang="en-US" sz="24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288062" y="5214950"/>
          <a:ext cx="8641656" cy="123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606"/>
                <a:gridCol w="2282561"/>
                <a:gridCol w="857256"/>
                <a:gridCol w="928694"/>
                <a:gridCol w="2071702"/>
                <a:gridCol w="1605837"/>
              </a:tblGrid>
              <a:tr h="4800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구  분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사     업     명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사업량</a:t>
                      </a:r>
                      <a:endParaRPr kumimoji="1" lang="ko-KR" altLang="en-US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(km)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사업비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1" lang="ko-KR" alt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백만원</a:t>
                      </a:r>
                      <a:r>
                        <a:rPr kumimoji="1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내       용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비 고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</a:tr>
              <a:tr h="2800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계</a:t>
                      </a: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1" lang="ko-KR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건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0.4</a:t>
                      </a: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642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</a:tr>
              <a:tr h="412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도로관리</a:t>
                      </a: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지방도로 수해복구사업</a:t>
                      </a:r>
                      <a:r>
                        <a:rPr kumimoji="1" lang="en-US" altLang="ko-KR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(7</a:t>
                      </a:r>
                      <a:r>
                        <a:rPr kumimoji="1" lang="ko-KR" altLang="en-US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개소</a:t>
                      </a:r>
                      <a:r>
                        <a:rPr kumimoji="1" lang="en-US" altLang="ko-KR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0.4</a:t>
                      </a: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642</a:t>
                      </a: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감정평가 및 보상추진</a:t>
                      </a:r>
                      <a:endParaRPr kumimoji="1" lang="en-US" altLang="ko-KR" sz="12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ChangeArrowheads="1"/>
          </p:cNvSpPr>
          <p:nvPr/>
        </p:nvSpPr>
        <p:spPr bwMode="auto">
          <a:xfrm>
            <a:off x="195263" y="3835400"/>
            <a:ext cx="89281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kumimoji="1" lang="ko-KR" altLang="en-US" sz="2400" b="1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15900" y="214290"/>
            <a:ext cx="89281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kumimoji="1" lang="en-US" altLang="ko-KR" sz="25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11-9. </a:t>
            </a:r>
            <a:r>
              <a:rPr kumimoji="1" lang="ko-KR" altLang="en-US" sz="25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농촌중심지활성화사업</a:t>
            </a:r>
            <a:r>
              <a:rPr kumimoji="1" lang="ko-KR" altLang="en-US" sz="25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추진</a:t>
            </a:r>
            <a:endParaRPr kumimoji="1" lang="ko-KR" altLang="en-US" sz="25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10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400" b="1" dirty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     </a:t>
            </a:r>
            <a:endParaRPr kumimoji="1" lang="ko-KR" altLang="en-US" sz="24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285720" y="827005"/>
          <a:ext cx="8641657" cy="5513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1928826"/>
                <a:gridCol w="1071570"/>
                <a:gridCol w="3498121"/>
              </a:tblGrid>
              <a:tr h="7446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     업     명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r>
                        <a:rPr kumimoji="1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내       용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</a:tr>
              <a:tr h="6481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r>
                        <a:rPr kumimoji="1" lang="ko-KR" alt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건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4,869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</a:tr>
              <a:tr h="9604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추풍령면소재지종합정비사업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다목적체육시설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진입로정비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마을광장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마을회관리모델링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2,337</a:t>
                      </a:r>
                    </a:p>
                  </a:txBody>
                  <a:tcPr marL="93600" marR="93600" marT="46800" marB="46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시행계획 승인에 따른 공사 계약 및 집행</a:t>
                      </a:r>
                    </a:p>
                  </a:txBody>
                  <a:tcPr marL="93600" marR="93600" marT="46800" marB="46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339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용산면농촌중심지활성화사업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다목적광장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복지회관 증축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주차장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작은도서관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조성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2,199</a:t>
                      </a:r>
                    </a:p>
                  </a:txBody>
                  <a:tcPr marL="93600" marR="93600" marT="46800" marB="46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시행계획 수립</a:t>
                      </a:r>
                      <a:endParaRPr kumimoji="1" lang="en-US" altLang="ko-KR" sz="12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339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매곡면농촌중심지활성화사업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향기센터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체육공원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목욕탕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주차장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산책로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136</a:t>
                      </a:r>
                    </a:p>
                  </a:txBody>
                  <a:tcPr marL="93600" marR="93600" marT="46800" marB="46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2017</a:t>
                      </a:r>
                      <a:r>
                        <a:rPr kumimoji="1" lang="ko-KR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년 신규사업에 따른 위</a:t>
                      </a:r>
                      <a:r>
                        <a:rPr kumimoji="1" lang="en-US" altLang="ko-KR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수</a:t>
                      </a:r>
                      <a:r>
                        <a:rPr kumimoji="1" lang="en-US" altLang="ko-KR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r>
                        <a:rPr kumimoji="1" lang="ko-KR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탁</a:t>
                      </a:r>
                      <a:r>
                        <a:rPr kumimoji="1" lang="en-US" altLang="ko-KR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계약 체결</a:t>
                      </a:r>
                      <a:endParaRPr kumimoji="1" lang="en-US" altLang="ko-KR" sz="12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926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용화면농촌중심지활성화사업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새천년센터 및 광장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목욕탕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산책로 정비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주차장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197</a:t>
                      </a:r>
                    </a:p>
                  </a:txBody>
                  <a:tcPr marL="93600" marR="93600" marT="46800" marB="46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2017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년 신규사업에 따른 위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수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탁 계약 체결</a:t>
                      </a:r>
                    </a:p>
                  </a:txBody>
                  <a:tcPr marL="93600" marR="93600" marT="46800" marB="46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ChangeArrowheads="1"/>
          </p:cNvSpPr>
          <p:nvPr/>
        </p:nvSpPr>
        <p:spPr bwMode="auto">
          <a:xfrm>
            <a:off x="195263" y="3835400"/>
            <a:ext cx="89281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kumimoji="1" lang="ko-KR" altLang="en-US" sz="2400" b="1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14282" y="214290"/>
            <a:ext cx="871381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kumimoji="1" lang="en-US" altLang="ko-KR" sz="25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11-10. </a:t>
            </a:r>
            <a:r>
              <a:rPr kumimoji="1" lang="ko-KR" altLang="en-US" sz="25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창조적마을만들기사업</a:t>
            </a:r>
            <a:r>
              <a:rPr kumimoji="1" lang="ko-KR" altLang="en-US" sz="25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추진</a:t>
            </a:r>
            <a:endParaRPr kumimoji="1" lang="ko-KR" altLang="en-US" sz="25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10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400" b="1" dirty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     </a:t>
            </a:r>
            <a:endParaRPr kumimoji="1" lang="ko-KR" altLang="en-US" sz="24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285720" y="857232"/>
          <a:ext cx="8641657" cy="5409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1857388"/>
                <a:gridCol w="1143008"/>
                <a:gridCol w="3498121"/>
              </a:tblGrid>
              <a:tr h="785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     업     명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r>
                        <a:rPr kumimoji="1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내       용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</a:tr>
              <a:tr h="611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8</a:t>
                      </a:r>
                      <a:r>
                        <a:rPr kumimoji="1" lang="ko-KR" alt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건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1,507</a:t>
                      </a: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</a:tr>
              <a:tr h="5014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마곡창조적마을만들기사업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쉼터 조성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문화복지프로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그램 운영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149</a:t>
                      </a:r>
                    </a:p>
                  </a:txBody>
                  <a:tcPr marL="93600" marR="93600" marT="46800" marB="46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시행계획 수립</a:t>
                      </a:r>
                    </a:p>
                  </a:txBody>
                  <a:tcPr marL="93600" marR="93600" marT="46800" marB="46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14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죽촌리마을단위종합개발사업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보안등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다목적광장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박물관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상징 조형물 동산 조성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300</a:t>
                      </a:r>
                    </a:p>
                  </a:txBody>
                  <a:tcPr marL="93600" marR="93600" marT="46800" marB="46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시행계획 수립</a:t>
                      </a:r>
                      <a:endParaRPr kumimoji="1" lang="en-US" altLang="ko-KR" sz="12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14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임계창조적마을만들기사업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체험장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저온저장고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진입로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경관개선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생태공원 조성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346</a:t>
                      </a:r>
                    </a:p>
                  </a:txBody>
                  <a:tcPr marL="93600" marR="93600" marT="46800" marB="46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시행계획 수립</a:t>
                      </a:r>
                      <a:endParaRPr kumimoji="1" lang="en-US" altLang="ko-KR" sz="12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14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유점창조적마을만들기사업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마을정원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경관개선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산책로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빨래터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마을안내판 정비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350</a:t>
                      </a:r>
                    </a:p>
                  </a:txBody>
                  <a:tcPr marL="93600" marR="93600" marT="46800" marB="46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기본계획 및 시행계획 수립</a:t>
                      </a:r>
                      <a:endParaRPr kumimoji="1" lang="en-US" altLang="ko-KR" sz="12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14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평전창조적마을만들기사업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문화공간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둘레길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주차장 조성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110</a:t>
                      </a:r>
                    </a:p>
                  </a:txBody>
                  <a:tcPr marL="93600" marR="93600" marT="46800" marB="46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2017</a:t>
                      </a:r>
                      <a:r>
                        <a:rPr kumimoji="1" lang="ko-KR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년 신규사업에 따른 위</a:t>
                      </a:r>
                      <a:r>
                        <a:rPr kumimoji="1" lang="en-US" altLang="ko-KR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수</a:t>
                      </a:r>
                      <a:r>
                        <a:rPr kumimoji="1" lang="en-US" altLang="ko-KR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r>
                        <a:rPr kumimoji="1" lang="ko-KR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탁</a:t>
                      </a:r>
                      <a:r>
                        <a:rPr kumimoji="1" lang="en-US" altLang="ko-KR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계약 체결</a:t>
                      </a:r>
                      <a:endParaRPr kumimoji="1" lang="en-US" altLang="ko-KR" sz="12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14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개춘창조적마을만들기사업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경관정비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66</a:t>
                      </a:r>
                    </a:p>
                  </a:txBody>
                  <a:tcPr marL="93600" marR="93600" marT="46800" marB="46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2017</a:t>
                      </a:r>
                      <a:r>
                        <a:rPr kumimoji="1" lang="ko-KR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년 신규사업에 따른 위</a:t>
                      </a:r>
                      <a:r>
                        <a:rPr kumimoji="1" lang="en-US" altLang="ko-KR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수</a:t>
                      </a:r>
                      <a:r>
                        <a:rPr kumimoji="1" lang="en-US" altLang="ko-KR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r>
                        <a:rPr kumimoji="1" lang="ko-KR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탁</a:t>
                      </a:r>
                      <a:r>
                        <a:rPr kumimoji="1" lang="en-US" altLang="ko-KR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계약 체결</a:t>
                      </a:r>
                      <a:endParaRPr kumimoji="1" lang="en-US" altLang="ko-KR" sz="12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14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철동창조적마을만들기사업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쉼터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습지 공원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샘 복원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빈집 철거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경관 조성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110</a:t>
                      </a:r>
                    </a:p>
                  </a:txBody>
                  <a:tcPr marL="93600" marR="93600" marT="46800" marB="46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2017</a:t>
                      </a:r>
                      <a:r>
                        <a:rPr kumimoji="1" lang="ko-KR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년 신규사업에 따른 위</a:t>
                      </a:r>
                      <a:r>
                        <a:rPr kumimoji="1" lang="en-US" altLang="ko-KR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수</a:t>
                      </a:r>
                      <a:r>
                        <a:rPr kumimoji="1" lang="en-US" altLang="ko-KR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r>
                        <a:rPr kumimoji="1" lang="ko-KR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탁</a:t>
                      </a:r>
                      <a:r>
                        <a:rPr kumimoji="1" lang="en-US" altLang="ko-KR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계약 체결</a:t>
                      </a:r>
                      <a:endParaRPr kumimoji="1" lang="en-US" altLang="ko-KR" sz="12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14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고당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창조적마을만들기사업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경관조성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76</a:t>
                      </a:r>
                    </a:p>
                  </a:txBody>
                  <a:tcPr marL="93600" marR="93600" marT="46800" marB="46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2017</a:t>
                      </a:r>
                      <a:r>
                        <a:rPr kumimoji="1" lang="ko-KR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년 신규사업에 따른 위</a:t>
                      </a:r>
                      <a:r>
                        <a:rPr kumimoji="1" lang="en-US" altLang="ko-KR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수</a:t>
                      </a:r>
                      <a:r>
                        <a:rPr kumimoji="1" lang="en-US" altLang="ko-KR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r>
                        <a:rPr kumimoji="1" lang="ko-KR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탁</a:t>
                      </a:r>
                      <a:r>
                        <a:rPr kumimoji="1" lang="en-US" altLang="ko-KR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계약 체결</a:t>
                      </a:r>
                      <a:endParaRPr kumimoji="1" lang="en-US" altLang="ko-KR" sz="12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ChangeArrowheads="1"/>
          </p:cNvSpPr>
          <p:nvPr/>
        </p:nvSpPr>
        <p:spPr bwMode="auto">
          <a:xfrm>
            <a:off x="195263" y="3835400"/>
            <a:ext cx="89281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kumimoji="1" lang="ko-KR" altLang="en-US" sz="2400" b="1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15900" y="116632"/>
            <a:ext cx="8928100" cy="417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kumimoji="1" lang="en-US" altLang="ko-KR" sz="25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11-11. </a:t>
            </a:r>
            <a:r>
              <a:rPr kumimoji="1" lang="ko-KR" altLang="en-US" sz="25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농업생산기반시설 정비사업 실시설계 추진</a:t>
            </a:r>
            <a:endParaRPr kumimoji="1" lang="en-US" altLang="ko-KR" sz="25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533400" indent="-533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endParaRPr kumimoji="1" lang="ko-KR" altLang="en-US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10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400" b="1" dirty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     </a:t>
            </a:r>
            <a:endParaRPr kumimoji="1" lang="ko-KR" altLang="en-US" sz="24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285720" y="714357"/>
          <a:ext cx="8641656" cy="1500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0056"/>
                <a:gridCol w="2016224"/>
                <a:gridCol w="1071570"/>
                <a:gridCol w="3283806"/>
              </a:tblGrid>
              <a:tr h="485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     업     명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천원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600" marR="936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내       용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/>
                </a:tc>
              </a:tr>
              <a:tr h="10151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농업생산기반시설 정비사업 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실시설계 용역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관내 농업생산기반시설 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16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개소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L=2.8Km</a:t>
                      </a:r>
                    </a:p>
                  </a:txBody>
                  <a:tcPr marL="93600" marR="93600" marT="46800" marB="46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38,691</a:t>
                      </a:r>
                    </a:p>
                  </a:txBody>
                  <a:tcPr marL="93600" marR="93600" marT="46800" marB="46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조사측량 및 실시설계</a:t>
                      </a:r>
                      <a:endParaRPr kumimoji="1" lang="en-US" altLang="ko-KR" sz="12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0" marR="93600" marT="46800" marB="46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조화">
  <a:themeElements>
    <a:clrScheme name="2_조화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조화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2_조화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742</Words>
  <Application>Microsoft Office PowerPoint</Application>
  <PresentationFormat>화면 슬라이드 쇼(4:3)</PresentationFormat>
  <Paragraphs>289</Paragraphs>
  <Slides>8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8</vt:i4>
      </vt:variant>
    </vt:vector>
  </HeadingPairs>
  <TitlesOfParts>
    <vt:vector size="11" baseType="lpstr">
      <vt:lpstr>Office 테마</vt:lpstr>
      <vt:lpstr>2_조화</vt:lpstr>
      <vt:lpstr>1_Office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80</cp:revision>
  <dcterms:created xsi:type="dcterms:W3CDTF">2015-07-30T06:34:38Z</dcterms:created>
  <dcterms:modified xsi:type="dcterms:W3CDTF">2017-01-25T08:20:09Z</dcterms:modified>
</cp:coreProperties>
</file>