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5" r:id="rId2"/>
    <p:sldId id="288" r:id="rId3"/>
    <p:sldId id="291" r:id="rId4"/>
    <p:sldId id="289" r:id="rId5"/>
    <p:sldId id="290" r:id="rId6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728" autoAdjust="0"/>
  </p:normalViewPr>
  <p:slideViewPr>
    <p:cSldViewPr>
      <p:cViewPr varScale="1">
        <p:scale>
          <a:sx n="95" d="100"/>
          <a:sy n="95" d="100"/>
        </p:scale>
        <p:origin x="6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349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142C22E4-ED17-4A84-AE75-93C9F87C9E22}" type="datetimeFigureOut">
              <a:rPr lang="ko-KR" altLang="en-US"/>
              <a:pPr>
                <a:defRPr/>
              </a:pPr>
              <a:t>2020-12-29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198" y="4721225"/>
            <a:ext cx="5444806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  <a:endParaRPr lang="ko-KR" altLang="en-US" noProof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4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349" y="9440864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A7B8F54-36D1-4578-A99A-4FDB249CF53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13787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굴림" charset="-127"/>
              <a:ea typeface="굴림" charset="-127"/>
            </a:endParaRPr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81063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1pPr>
            <a:lvl2pPr marL="742950" indent="-285750" defTabSz="881063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2pPr>
            <a:lvl3pPr marL="1143000" indent="-228600" defTabSz="881063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3pPr>
            <a:lvl4pPr marL="1600200" indent="-228600" defTabSz="881063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4pPr>
            <a:lvl5pPr marL="2057400" indent="-228600" defTabSz="881063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5pPr>
            <a:lvl6pPr marL="25146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6pPr>
            <a:lvl7pPr marL="29718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7pPr>
            <a:lvl8pPr marL="34290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8pPr>
            <a:lvl9pPr marL="38862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9pPr>
          </a:lstStyle>
          <a:p>
            <a:pPr eaLnBrk="1" hangingPunct="1"/>
            <a:fld id="{58287642-45E4-4276-A93F-27225BFAEB7F}" type="slidenum">
              <a:rPr lang="ko-KR" altLang="en-US" smtClean="0">
                <a:latin typeface="Times New Roman" pitchFamily="18" charset="0"/>
                <a:ea typeface="굴림" charset="-127"/>
              </a:rPr>
              <a:pPr eaLnBrk="1" hangingPunct="1"/>
              <a:t>1</a:t>
            </a:fld>
            <a:endParaRPr lang="ko-KR" altLang="en-US" smtClean="0">
              <a:latin typeface="Times New Roman" pitchFamily="18" charset="0"/>
              <a:ea typeface="굴림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27803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7B8F54-36D1-4578-A99A-4FDB249CF538}" type="slidenum">
              <a:rPr lang="ko-KR" altLang="en-US" smtClean="0"/>
              <a:pPr>
                <a:defRPr/>
              </a:pPr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24731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7B8F54-36D1-4578-A99A-4FDB249CF538}" type="slidenum">
              <a:rPr lang="ko-KR" altLang="en-US" smtClean="0"/>
              <a:pPr>
                <a:defRPr/>
              </a:pPr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6171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AF203-7B00-4CD2-A6E2-60BFBC096B89}" type="datetimeFigureOut">
              <a:rPr lang="ko-KR" altLang="en-US"/>
              <a:pPr>
                <a:defRPr/>
              </a:pPr>
              <a:t>2020-12-29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67295-71B0-495B-84CC-F45973B532C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2AD12-ED5D-4348-9D50-3CC4C91F27F9}" type="datetimeFigureOut">
              <a:rPr lang="ko-KR" altLang="en-US"/>
              <a:pPr>
                <a:defRPr/>
              </a:pPr>
              <a:t>2020-12-29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E525A-6C12-40E3-BDB9-08939A327BA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A9586-B478-4488-9263-4C7309FFEC47}" type="datetimeFigureOut">
              <a:rPr lang="ko-KR" altLang="en-US"/>
              <a:pPr>
                <a:defRPr/>
              </a:pPr>
              <a:t>2020-12-29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88FD8-8959-4DB8-8E00-C5FE3CFD224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537E7-6299-43FC-827F-FD6EB3AD0271}" type="datetimeFigureOut">
              <a:rPr lang="ko-KR" altLang="en-US"/>
              <a:pPr>
                <a:defRPr/>
              </a:pPr>
              <a:t>2020-12-29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5524B-480B-400E-A504-CE54EC7F073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CDEF9-7528-4114-A3A0-DCA764E2302A}" type="datetimeFigureOut">
              <a:rPr lang="ko-KR" altLang="en-US"/>
              <a:pPr>
                <a:defRPr/>
              </a:pPr>
              <a:t>2020-12-29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96BDC-8920-4042-929C-F780D571B8C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959BB-E3BE-47BB-B6B6-1167C1347129}" type="datetimeFigureOut">
              <a:rPr lang="ko-KR" altLang="en-US"/>
              <a:pPr>
                <a:defRPr/>
              </a:pPr>
              <a:t>2020-12-29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B2DB9-C2F0-44E4-AF09-61B7FBDB09A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BD010-9EA3-445F-A5FB-21B94BBCB6D9}" type="datetimeFigureOut">
              <a:rPr lang="ko-KR" altLang="en-US"/>
              <a:pPr>
                <a:defRPr/>
              </a:pPr>
              <a:t>2020-12-29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E03A1-C23B-4C20-9DCC-10B86414374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69951-300C-450E-9CCC-5A25292DDAE9}" type="datetimeFigureOut">
              <a:rPr lang="ko-KR" altLang="en-US"/>
              <a:pPr>
                <a:defRPr/>
              </a:pPr>
              <a:t>2020-12-29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8B315-A4EB-4D8B-9792-2850D51CDE0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6E67B-FB97-4D22-9115-06B00EF71536}" type="datetimeFigureOut">
              <a:rPr lang="ko-KR" altLang="en-US"/>
              <a:pPr>
                <a:defRPr/>
              </a:pPr>
              <a:t>2020-12-29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1B34F-8C34-463E-9E1F-14BA4844A33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6A4A4-D1B6-4B89-8B60-AFC2C57ABD1D}" type="datetimeFigureOut">
              <a:rPr lang="ko-KR" altLang="en-US"/>
              <a:pPr>
                <a:defRPr/>
              </a:pPr>
              <a:t>2020-12-29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21173-E859-4B72-B95D-0C3ABB68F62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C8DB2-19F4-4E75-AAB1-0F709FC9D073}" type="datetimeFigureOut">
              <a:rPr lang="ko-KR" altLang="en-US"/>
              <a:pPr>
                <a:defRPr/>
              </a:pPr>
              <a:t>2020-12-29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78FC8-DA5E-4D3A-9AF7-E952B30CC99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8EE2F9E-4991-4BE1-BE6E-4E3F4D4F4592}" type="datetimeFigureOut">
              <a:rPr lang="ko-KR" altLang="en-US"/>
              <a:pPr>
                <a:defRPr/>
              </a:pPr>
              <a:t>2020-12-29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DF6FE4E-FCC6-4BA2-9574-C47B675C1E9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2877947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548553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25" name="_x250678536" descr="EMB00002414553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9859376"/>
              </p:ext>
            </p:extLst>
          </p:nvPr>
        </p:nvGraphicFramePr>
        <p:xfrm>
          <a:off x="6060504" y="0"/>
          <a:ext cx="3048000" cy="8355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</a:tblGrid>
              <a:tr h="83552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안전관리과</a:t>
                      </a:r>
                      <a:endParaRPr lang="ko-KR" altLang="en-US" sz="45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90" marB="45790"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9899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1"/>
          <p:cNvSpPr>
            <a:spLocks noChangeArrowheads="1"/>
          </p:cNvSpPr>
          <p:nvPr/>
        </p:nvSpPr>
        <p:spPr bwMode="auto">
          <a:xfrm>
            <a:off x="-302074" y="-27384"/>
            <a:ext cx="9324528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None/>
            </a:pPr>
            <a:r>
              <a:rPr kumimoji="0"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</a:t>
            </a:r>
            <a:r>
              <a:rPr kumimoji="0"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9</a:t>
            </a:r>
            <a:r>
              <a:rPr kumimoji="0"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-1</a:t>
            </a:r>
            <a:r>
              <a:rPr kumimoji="0"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</a:t>
            </a:r>
            <a:r>
              <a:rPr kumimoji="0"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코로나</a:t>
            </a:r>
            <a:r>
              <a:rPr kumimoji="0"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19 </a:t>
            </a:r>
            <a:r>
              <a:rPr kumimoji="0"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해외입국 자가격리자 관리</a:t>
            </a:r>
            <a:endParaRPr lang="en-US" altLang="ko-KR" spc="-1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</a:pPr>
            <a:r>
              <a:rPr kumimoji="0"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자가격리자 건강상태 및 무단이탈 여부 등 모니터링</a:t>
            </a:r>
            <a:endParaRPr kumimoji="0" lang="en-US" altLang="ko-KR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8" name="직사각형 1"/>
          <p:cNvSpPr>
            <a:spLocks noChangeArrowheads="1"/>
          </p:cNvSpPr>
          <p:nvPr/>
        </p:nvSpPr>
        <p:spPr bwMode="auto">
          <a:xfrm>
            <a:off x="-288032" y="1344250"/>
            <a:ext cx="9324528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None/>
            </a:pPr>
            <a:r>
              <a:rPr kumimoji="0"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</a:t>
            </a:r>
            <a:r>
              <a:rPr kumimoji="0"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9-2</a:t>
            </a:r>
            <a:r>
              <a:rPr kumimoji="0"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</a:t>
            </a:r>
            <a:r>
              <a:rPr kumimoji="0"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코로나</a:t>
            </a:r>
            <a:r>
              <a:rPr kumimoji="0"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19</a:t>
            </a:r>
            <a:r>
              <a:rPr kumimoji="0"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대응 재난안전대책본부 운영</a:t>
            </a:r>
            <a:endParaRPr lang="en-US" altLang="ko-KR" spc="-1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</a:pPr>
            <a:r>
              <a:rPr kumimoji="0"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재난안전상황실 </a:t>
            </a:r>
            <a:r>
              <a:rPr kumimoji="0"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kumimoji="0"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자가격리자 </a:t>
            </a:r>
            <a:r>
              <a:rPr kumimoji="0"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GIS </a:t>
            </a:r>
            <a:r>
              <a:rPr kumimoji="0"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통합상황관리 등</a:t>
            </a:r>
            <a:endParaRPr kumimoji="0" lang="en-US" altLang="ko-KR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3" name="직사각형 2"/>
          <p:cNvSpPr>
            <a:spLocks noChangeArrowheads="1"/>
          </p:cNvSpPr>
          <p:nvPr/>
        </p:nvSpPr>
        <p:spPr bwMode="auto">
          <a:xfrm>
            <a:off x="-288032" y="2752355"/>
            <a:ext cx="9324528" cy="1612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설명절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대비 안전점검의 날 캠페인 실시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11:00~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영동전통시장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안전보안관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코로나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대비 방역 활동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겨울철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안전수칙 홍보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4" name="직사각형 2"/>
          <p:cNvSpPr>
            <a:spLocks noChangeArrowheads="1"/>
          </p:cNvSpPr>
          <p:nvPr/>
        </p:nvSpPr>
        <p:spPr bwMode="auto">
          <a:xfrm>
            <a:off x="-252536" y="4552555"/>
            <a:ext cx="9324528" cy="16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9-4. CCTV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통합관제센터 증축공사 감리 용역 집행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동정리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산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9-13(1,301㎡) / 75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21. 1. ~ 21. 10. /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감리 용역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식 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51551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>
            <a:spLocks noChangeArrowheads="1"/>
          </p:cNvSpPr>
          <p:nvPr/>
        </p:nvSpPr>
        <p:spPr bwMode="auto">
          <a:xfrm>
            <a:off x="-288032" y="4584610"/>
            <a:ext cx="9324528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-7.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CCTV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통합관제센터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CCTV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해상도 조정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1. 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~ 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/ CCTV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통합관제센터와 연계된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CCTV 725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1" name="직사각형 1"/>
          <p:cNvSpPr>
            <a:spLocks noChangeArrowheads="1"/>
          </p:cNvSpPr>
          <p:nvPr/>
        </p:nvSpPr>
        <p:spPr bwMode="auto">
          <a:xfrm>
            <a:off x="-288032" y="2640394"/>
            <a:ext cx="9324528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None/>
            </a:pPr>
            <a:r>
              <a:rPr kumimoji="0"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</a:t>
            </a:r>
            <a:r>
              <a:rPr kumimoji="0"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9-6. 2021</a:t>
            </a:r>
            <a:r>
              <a:rPr kumimoji="0"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년 민방위대 편성</a:t>
            </a:r>
            <a:endParaRPr lang="en-US" altLang="ko-KR" spc="-1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</a:pPr>
            <a:r>
              <a:rPr kumimoji="0"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</a:t>
            </a:r>
            <a:r>
              <a:rPr kumimoji="0"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 15.(</a:t>
            </a:r>
            <a:r>
              <a:rPr kumimoji="0"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kumimoji="0"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kumimoji="0"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까지</a:t>
            </a:r>
            <a:r>
              <a:rPr kumimoji="0"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kumimoji="0"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kumimoji="0" lang="ko-KR" altLang="en-US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편성체계</a:t>
            </a:r>
            <a:r>
              <a:rPr kumimoji="0"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kumimoji="0" lang="ko-KR" altLang="en-US" dirty="0" err="1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지역대</a:t>
            </a:r>
            <a:r>
              <a:rPr kumimoji="0"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kumimoji="0" lang="ko-KR" altLang="en-US" dirty="0" err="1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직장대</a:t>
            </a:r>
            <a:r>
              <a:rPr kumimoji="0"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kumimoji="0" lang="ko-KR" altLang="en-US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기술지원대</a:t>
            </a:r>
            <a:r>
              <a:rPr kumimoji="0"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endParaRPr kumimoji="0" lang="en-US" altLang="ko-KR" dirty="0">
              <a:solidFill>
                <a:srgbClr val="008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2" name="직사각형 1"/>
          <p:cNvSpPr>
            <a:spLocks noChangeArrowheads="1"/>
          </p:cNvSpPr>
          <p:nvPr/>
        </p:nvSpPr>
        <p:spPr bwMode="auto">
          <a:xfrm>
            <a:off x="-288032" y="696178"/>
            <a:ext cx="9324528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None/>
            </a:pPr>
            <a:r>
              <a:rPr kumimoji="0"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</a:t>
            </a:r>
            <a:r>
              <a:rPr kumimoji="0"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9</a:t>
            </a:r>
            <a:r>
              <a:rPr kumimoji="0"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-5. </a:t>
            </a:r>
            <a:r>
              <a:rPr kumimoji="0"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민방위 경보시설 자체 정기 점검</a:t>
            </a:r>
            <a:endParaRPr lang="en-US" altLang="ko-KR" spc="-1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</a:pPr>
            <a:r>
              <a:rPr kumimoji="0"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1. 6.(</a:t>
            </a:r>
            <a:r>
              <a:rPr kumimoji="0"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</a:t>
            </a:r>
            <a:r>
              <a:rPr kumimoji="0"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r>
              <a:rPr kumimoji="0"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kumimoji="0"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민방위 경보시설 </a:t>
            </a:r>
            <a:r>
              <a:rPr kumimoji="0"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9</a:t>
            </a:r>
            <a:r>
              <a:rPr kumimoji="0"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개소</a:t>
            </a:r>
            <a:endParaRPr kumimoji="0" lang="en-US" altLang="ko-KR" dirty="0">
              <a:solidFill>
                <a:srgbClr val="008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5594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-40630" y="61586"/>
            <a:ext cx="8501062" cy="6429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9-8.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소하천정비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유지관리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14350" indent="-514350">
              <a:defRPr/>
            </a:pP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5466665"/>
              </p:ext>
            </p:extLst>
          </p:nvPr>
        </p:nvGraphicFramePr>
        <p:xfrm>
          <a:off x="107504" y="604785"/>
          <a:ext cx="8928992" cy="6151807"/>
        </p:xfrm>
        <a:graphic>
          <a:graphicData uri="http://schemas.openxmlformats.org/drawingml/2006/table">
            <a:tbl>
              <a:tblPr/>
              <a:tblGrid>
                <a:gridCol w="2952328"/>
                <a:gridCol w="936104"/>
                <a:gridCol w="1008112"/>
                <a:gridCol w="3312368"/>
                <a:gridCol w="720080"/>
              </a:tblGrid>
              <a:tr h="7444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  업   명 </a:t>
                      </a:r>
                    </a:p>
                  </a:txBody>
                  <a:tcPr marL="93597" marR="93597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(km)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 진 내 용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spc="-300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공정률</a:t>
                      </a:r>
                      <a:endParaRPr kumimoji="1" lang="en-US" altLang="ko-KR" sz="1600" b="1" i="0" u="none" strike="noStrike" cap="none" spc="-300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(%)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</a:tr>
              <a:tr h="3407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11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</a:p>
                  </a:txBody>
                  <a:tcPr marL="93597" marR="93597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L=19.9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37,692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4186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관리소하천정비사업</a:t>
                      </a:r>
                      <a:endParaRPr kumimoji="1" lang="en-US" altLang="ko-KR" sz="16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L=1.8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3,800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·3</a:t>
                      </a:r>
                      <a:r>
                        <a:rPr kumimoji="1" lang="ko-KR" altLang="en-US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차분 </a:t>
                      </a:r>
                      <a:r>
                        <a:rPr kumimoji="1" lang="en-US" altLang="ko-KR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동절기 공사정지</a:t>
                      </a:r>
                      <a:r>
                        <a:rPr kumimoji="1" lang="en-US" altLang="ko-KR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96%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4562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수리냄이소하천정비사업</a:t>
                      </a:r>
                      <a:endParaRPr kumimoji="1" lang="en-US" altLang="ko-KR" sz="16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L=2.5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3,560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·2</a:t>
                      </a:r>
                      <a:r>
                        <a:rPr kumimoji="1" lang="ko-KR" altLang="en-US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차분 </a:t>
                      </a:r>
                      <a:r>
                        <a:rPr kumimoji="1" lang="en-US" altLang="ko-KR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동절기 공사정지</a:t>
                      </a:r>
                      <a:r>
                        <a:rPr kumimoji="1" lang="en-US" altLang="ko-KR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59%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4678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소계소하천정비사업</a:t>
                      </a:r>
                      <a:endParaRPr kumimoji="1" lang="en-US" altLang="ko-KR" sz="16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L=2.7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5,870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·1</a:t>
                      </a:r>
                      <a:r>
                        <a:rPr kumimoji="1" lang="ko-KR" altLang="en-US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차분 </a:t>
                      </a:r>
                      <a:r>
                        <a:rPr kumimoji="1" lang="en-US" altLang="ko-KR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동절기 공사정지</a:t>
                      </a:r>
                      <a:r>
                        <a:rPr kumimoji="1" lang="en-US" altLang="ko-KR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33%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4678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어서실소하천정비사업</a:t>
                      </a:r>
                      <a:endParaRPr kumimoji="1" lang="en-US" altLang="ko-KR" sz="16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L=1.8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5,250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·1</a:t>
                      </a:r>
                      <a:r>
                        <a:rPr kumimoji="1" lang="ko-KR" altLang="en-US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차분 </a:t>
                      </a:r>
                      <a:r>
                        <a:rPr kumimoji="1" lang="en-US" altLang="ko-KR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지장물이설</a:t>
                      </a:r>
                      <a:r>
                        <a:rPr kumimoji="1" lang="ko-KR" altLang="en-US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및 토공</a:t>
                      </a:r>
                      <a:r>
                        <a:rPr kumimoji="1" lang="en-US" altLang="ko-KR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38%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4678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큰쑥골소하천정비사업</a:t>
                      </a:r>
                      <a:endParaRPr kumimoji="1" lang="en-US" altLang="ko-KR" sz="16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L=1.2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3,227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·1</a:t>
                      </a:r>
                      <a:r>
                        <a:rPr kumimoji="1" lang="ko-KR" altLang="en-US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차분 </a:t>
                      </a:r>
                      <a:r>
                        <a:rPr kumimoji="1" lang="en-US" altLang="ko-KR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1" lang="ko-KR" altLang="en-US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동절기 공사정지</a:t>
                      </a:r>
                      <a:r>
                        <a:rPr kumimoji="1" lang="en-US" altLang="ko-KR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]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21%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4678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지땡소하천정비사업</a:t>
                      </a:r>
                      <a:endParaRPr kumimoji="1" lang="en-US" altLang="ko-KR" sz="16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L=1.6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2,869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·1</a:t>
                      </a:r>
                      <a:r>
                        <a:rPr kumimoji="1" lang="ko-KR" altLang="en-US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차분 </a:t>
                      </a:r>
                      <a:r>
                        <a:rPr kumimoji="1" lang="en-US" altLang="ko-KR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1" lang="ko-KR" altLang="en-US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동절기 공사정지</a:t>
                      </a:r>
                      <a:r>
                        <a:rPr kumimoji="1" lang="en-US" altLang="ko-KR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]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21%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4678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유곡소하천정비사업</a:t>
                      </a:r>
                      <a:endParaRPr kumimoji="1" lang="en-US" altLang="ko-KR" sz="16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L=2.1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4,600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실시설계및소규모환경영향평가용역</a:t>
                      </a:r>
                      <a:endParaRPr kumimoji="1" lang="en-US" altLang="ko-KR" sz="1600" b="1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72%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4678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산익소하천정비사업</a:t>
                      </a:r>
                      <a:endParaRPr kumimoji="1" lang="en-US" altLang="ko-KR" sz="16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L=2.5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6,000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실시설계및소규모환경영향평가용역</a:t>
                      </a:r>
                      <a:endParaRPr kumimoji="1" lang="en-US" altLang="ko-KR" sz="1600" b="1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72%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4496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소하천정비사업</a:t>
                      </a:r>
                      <a:r>
                        <a:rPr kumimoji="1" lang="en-US" altLang="ko-KR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자체</a:t>
                      </a:r>
                      <a:r>
                        <a:rPr kumimoji="1" lang="en-US" altLang="ko-KR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7" marR="93597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L=0.2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430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관리천</a:t>
                      </a:r>
                      <a:r>
                        <a:rPr kumimoji="1" lang="ko-KR" altLang="en-US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외 </a:t>
                      </a:r>
                      <a:r>
                        <a:rPr kumimoji="1" lang="en-US" altLang="ko-KR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kumimoji="1" lang="ko-KR" altLang="en-US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r>
                        <a:rPr kumimoji="1" lang="en-US" altLang="ko-KR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설계중</a:t>
                      </a:r>
                      <a:r>
                        <a:rPr kumimoji="1" lang="en-US" altLang="ko-KR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 </a:t>
                      </a:r>
                      <a:r>
                        <a:rPr kumimoji="1" lang="ko-KR" altLang="en-US" sz="1600" b="1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공사중</a:t>
                      </a:r>
                      <a:r>
                        <a:rPr kumimoji="1" lang="en-US" altLang="ko-KR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2)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32%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4577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소하천유지관리사업</a:t>
                      </a:r>
                      <a:endParaRPr kumimoji="1" lang="en-US" altLang="ko-KR" sz="16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L=1.4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400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항교천</a:t>
                      </a:r>
                      <a:r>
                        <a:rPr kumimoji="1" lang="ko-KR" altLang="en-US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외 </a:t>
                      </a:r>
                      <a:r>
                        <a:rPr kumimoji="1" lang="en-US" altLang="ko-KR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14</a:t>
                      </a:r>
                      <a:r>
                        <a:rPr kumimoji="1" lang="ko-KR" altLang="en-US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r>
                        <a:rPr kumimoji="1" lang="en-US" altLang="ko-KR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설계중</a:t>
                      </a:r>
                      <a:r>
                        <a:rPr kumimoji="1" lang="en-US" altLang="ko-KR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15)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5%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4773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소하천재해복구사업</a:t>
                      </a:r>
                      <a:endParaRPr kumimoji="1" lang="en-US" altLang="ko-KR" sz="16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L=2.1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1,686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석쟁이천</a:t>
                      </a:r>
                      <a:r>
                        <a:rPr kumimoji="1" lang="ko-KR" altLang="en-US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외 </a:t>
                      </a:r>
                      <a:r>
                        <a:rPr kumimoji="1" lang="en-US" altLang="ko-KR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26</a:t>
                      </a:r>
                      <a:r>
                        <a:rPr kumimoji="1" lang="ko-KR" altLang="en-US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r>
                        <a:rPr kumimoji="1" lang="en-US" altLang="ko-KR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설계중</a:t>
                      </a:r>
                      <a:r>
                        <a:rPr kumimoji="1" lang="en-US" altLang="ko-KR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27)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5%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4004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-108520" y="-3441"/>
            <a:ext cx="9144000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-9.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재해위험지구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정비 및 하천유지관리 사업추진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7978284"/>
              </p:ext>
            </p:extLst>
          </p:nvPr>
        </p:nvGraphicFramePr>
        <p:xfrm>
          <a:off x="123701" y="548681"/>
          <a:ext cx="8912795" cy="5925044"/>
        </p:xfrm>
        <a:graphic>
          <a:graphicData uri="http://schemas.openxmlformats.org/drawingml/2006/table">
            <a:tbl>
              <a:tblPr/>
              <a:tblGrid>
                <a:gridCol w="1428812"/>
                <a:gridCol w="2481621"/>
                <a:gridCol w="902408"/>
                <a:gridCol w="3307866"/>
                <a:gridCol w="792088"/>
              </a:tblGrid>
              <a:tr h="5745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명</a:t>
                      </a:r>
                    </a:p>
                  </a:txBody>
                  <a:tcPr marL="93610" marR="93610" marT="46815" marB="46815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량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추진내용</a:t>
                      </a: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공정률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(%)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</a:tr>
              <a:tr h="5196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9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</a:p>
                  </a:txBody>
                  <a:tcPr marL="93610" marR="93610" marT="46815" marB="46815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113,421</a:t>
                      </a: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5403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마산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재해위험지구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축제및보축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L=4.26km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교량재가설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 등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48,527</a:t>
                      </a: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·4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차분 추진</a:t>
                      </a: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65%</a:t>
                      </a: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5403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각계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재해위험지구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소하천정비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L=0.48km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수로암거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 등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20,803</a:t>
                      </a: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국가철도공단</a:t>
                      </a:r>
                      <a:r>
                        <a:rPr kumimoji="1" lang="ko-KR" altLang="en-US" sz="13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ko-KR" altLang="en-US" sz="1300" b="1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지장물</a:t>
                      </a:r>
                      <a:r>
                        <a:rPr kumimoji="1" lang="ko-KR" altLang="en-US" sz="13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이설</a:t>
                      </a:r>
                      <a:endParaRPr kumimoji="1" lang="en-US" altLang="ko-KR" sz="1300" b="1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40%</a:t>
                      </a: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5403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계산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재해위험지구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300" b="1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우수관거정비</a:t>
                      </a:r>
                      <a:r>
                        <a:rPr kumimoji="1" lang="ko-KR" altLang="en-US" sz="13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3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L=1.2km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배수펌프시설 증설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6,993</a:t>
                      </a: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맨홀펌프장 편입토지 보상 협의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70%</a:t>
                      </a: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5403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두평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재해위험지구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3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배수로정비 </a:t>
                      </a:r>
                      <a:r>
                        <a:rPr kumimoji="1" lang="en-US" altLang="ko-KR" sz="13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L=650m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배수펌프 신설 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4,718</a:t>
                      </a: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편입필지 보상 협의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일상감사 및 계약심사 의뢰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20%</a:t>
                      </a: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5403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둔전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재해위험지구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3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하천정비</a:t>
                      </a:r>
                      <a:r>
                        <a:rPr kumimoji="1" lang="en-US" altLang="ko-KR" sz="13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3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양안</a:t>
                      </a:r>
                      <a:r>
                        <a:rPr kumimoji="1" lang="en-US" altLang="ko-KR" sz="13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kumimoji="1" lang="ko-KR" altLang="en-US" sz="13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3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L=600m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교량재가설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4,000</a:t>
                      </a: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편입필지 보상 협의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일상감사 및 계약심사 의뢰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20%</a:t>
                      </a: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5403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송호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재해위험지구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교량</a:t>
                      </a:r>
                      <a:r>
                        <a:rPr kumimoji="1" lang="ko-KR" altLang="en-US" sz="13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ko-KR" altLang="en-US" sz="1300" b="1" i="0" u="none" strike="noStrike" cap="none" spc="-10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재가설</a:t>
                      </a:r>
                      <a:r>
                        <a:rPr kumimoji="1" lang="ko-KR" altLang="en-US" sz="13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3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L=230m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3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접속도로 정비 </a:t>
                      </a:r>
                      <a:r>
                        <a:rPr kumimoji="1" lang="en-US" altLang="ko-KR" sz="13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L=100m</a:t>
                      </a: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14,280</a:t>
                      </a: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행안부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사전설계심의 의뢰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15%</a:t>
                      </a: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5034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한석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재해위험지구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교량재가설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접속도로 </a:t>
                      </a: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확포장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L=1.1km</a:t>
                      </a: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11,000</a:t>
                      </a: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기본 및 실시설계용역 집행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5%</a:t>
                      </a: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280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금정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급경사지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급경사지 정비 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 L=260m,  H=45m</a:t>
                      </a: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2,000</a:t>
                      </a: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사전 설계심의 완료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20%</a:t>
                      </a: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280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조기경보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시스템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구축사업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조기경보 시스템 구축 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(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구촌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도동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매천지구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1" lang="en-US" altLang="ko-KR" sz="1300" b="1" i="0" u="none" strike="noStrike" cap="none" spc="-10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1,100</a:t>
                      </a: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기본 및 실시설계용역 집행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5%</a:t>
                      </a: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0381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10008</TotalTime>
  <Words>527</Words>
  <Application>Microsoft Office PowerPoint</Application>
  <PresentationFormat>화면 슬라이드 쇼(4:3)</PresentationFormat>
  <Paragraphs>162</Paragraphs>
  <Slides>5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3" baseType="lpstr">
      <vt:lpstr>HY헤드라인M</vt:lpstr>
      <vt:lpstr>굴림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624</cp:revision>
  <cp:lastPrinted>2020-12-29T08:01:34Z</cp:lastPrinted>
  <dcterms:created xsi:type="dcterms:W3CDTF">2013-03-22T02:03:09Z</dcterms:created>
  <dcterms:modified xsi:type="dcterms:W3CDTF">2020-12-29T08:09:44Z</dcterms:modified>
</cp:coreProperties>
</file>