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9"/>
  </p:notesMasterIdLst>
  <p:handoutMasterIdLst>
    <p:handoutMasterId r:id="rId10"/>
  </p:handoutMasterIdLst>
  <p:sldIdLst>
    <p:sldId id="5671" r:id="rId2"/>
    <p:sldId id="5673" r:id="rId3"/>
    <p:sldId id="5677" r:id="rId4"/>
    <p:sldId id="5678" r:id="rId5"/>
    <p:sldId id="5674" r:id="rId6"/>
    <p:sldId id="5675" r:id="rId7"/>
    <p:sldId id="5672" r:id="rId8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13212BA-A85F-4DE5-8CFB-DFB9434BF31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13212BA-A85F-4DE5-8CFB-DFB9434BF31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5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2013-09-27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2013-09-27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2013-09-27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2013-09-27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2013-09-27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2013-09-27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7158" y="714356"/>
            <a:ext cx="8786842" cy="332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533400" indent="-5334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재난관리실태 자체 점검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10.11.(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10.17.(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재난관리 책임기관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점 검자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 재난방재팀장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분    야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자연 및 인적 재난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근    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재난 및 안전관리기본법 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시행령 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조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ChangeArrowheads="1"/>
          </p:cNvSpPr>
          <p:nvPr/>
        </p:nvSpPr>
        <p:spPr bwMode="auto">
          <a:xfrm>
            <a:off x="34925" y="285728"/>
            <a:ext cx="9109075" cy="717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tabLst>
                <a:tab pos="4953000" algn="l"/>
              </a:tabLst>
            </a:pPr>
            <a:endParaRPr lang="en-US" altLang="ko-KR" sz="800" dirty="0">
              <a:solidFill>
                <a:srgbClr val="FFFFFF"/>
              </a:solidFill>
            </a:endParaRPr>
          </a:p>
          <a:p>
            <a:pPr marL="533400" indent="-533400">
              <a:lnSpc>
                <a:spcPct val="150000"/>
              </a:lnSpc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7-2.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장항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소하천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정비사업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자체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</a:t>
            </a:r>
          </a:p>
          <a:p>
            <a:pPr marL="914400" lvl="1" indent="-457200">
              <a:lnSpc>
                <a:spcPct val="160000"/>
              </a:lnSpc>
              <a:tabLst>
                <a:tab pos="4953000" algn="l"/>
              </a:tabLst>
            </a:pPr>
            <a:endParaRPr lang="ko-KR" altLang="en-US" sz="2400" dirty="0">
              <a:solidFill>
                <a:srgbClr val="FFFFFF"/>
              </a:solidFill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85720" y="1571612"/>
          <a:ext cx="8429682" cy="3010802"/>
        </p:xfrm>
        <a:graphic>
          <a:graphicData uri="http://schemas.openxmlformats.org/drawingml/2006/table">
            <a:tbl>
              <a:tblPr/>
              <a:tblGrid>
                <a:gridCol w="3349275"/>
                <a:gridCol w="1100336"/>
                <a:gridCol w="1026079"/>
                <a:gridCol w="2953992"/>
              </a:tblGrid>
              <a:tr h="672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업  명 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</a:t>
                      </a: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0.55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254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장항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0.3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128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호안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도치골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공구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0.15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51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9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장동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 소하천정비사업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0.1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75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 착공 및 토공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ChangeArrowheads="1"/>
          </p:cNvSpPr>
          <p:nvPr/>
        </p:nvSpPr>
        <p:spPr bwMode="auto">
          <a:xfrm>
            <a:off x="34925" y="285728"/>
            <a:ext cx="9109075" cy="717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tabLst>
                <a:tab pos="4953000" algn="l"/>
              </a:tabLst>
            </a:pPr>
            <a:endParaRPr lang="en-US" altLang="ko-KR" sz="800" dirty="0">
              <a:solidFill>
                <a:srgbClr val="FFFFFF"/>
              </a:solidFill>
            </a:endParaRPr>
          </a:p>
          <a:p>
            <a:pPr marL="533400" indent="-533400">
              <a:lnSpc>
                <a:spcPct val="150000"/>
              </a:lnSpc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7-3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내만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소하천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정비사업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보조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</a:t>
            </a:r>
          </a:p>
          <a:p>
            <a:pPr marL="914400" lvl="1" indent="-457200">
              <a:lnSpc>
                <a:spcPct val="160000"/>
              </a:lnSpc>
              <a:tabLst>
                <a:tab pos="4953000" algn="l"/>
              </a:tabLst>
            </a:pPr>
            <a:endParaRPr lang="ko-KR" altLang="en-US" sz="2400" dirty="0">
              <a:solidFill>
                <a:srgbClr val="FFFFFF"/>
              </a:solidFill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285720" y="1428736"/>
          <a:ext cx="8429682" cy="3614801"/>
        </p:xfrm>
        <a:graphic>
          <a:graphicData uri="http://schemas.openxmlformats.org/drawingml/2006/table">
            <a:tbl>
              <a:tblPr/>
              <a:tblGrid>
                <a:gridCol w="3349275"/>
                <a:gridCol w="1100336"/>
                <a:gridCol w="1026079"/>
                <a:gridCol w="2953992"/>
              </a:tblGrid>
              <a:tr h="623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업  명 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3.1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5,100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내만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0.9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900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호안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4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도동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0.9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1,500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호안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도덕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0.6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1,300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삼현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0.7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1,400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3429000"/>
            <a:ext cx="8463884" cy="281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533400" indent="-5334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봉현천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제방정비사업 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봉현리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봉현천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제방 정비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L=1,000m</a:t>
            </a: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1,500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보상결정 및 공사집행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500042"/>
            <a:ext cx="8463884" cy="281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533400" indent="-5334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삼봉천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환경조성사업 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삼봉천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천주교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회동리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담안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하천 정비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L=2.3km,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보도교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L=47m</a:t>
            </a: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2,000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보도교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데크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쉼터 설치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428604"/>
            <a:ext cx="8786874" cy="281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533400" indent="-5334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공공하수처리시설 위탁성과 평가 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10.1.(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10.31.(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영동공공하수처리시설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(21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및 분뇨처리시설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방   법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위탁성과평가위원회 개최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현장평가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서류심사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하수처리시설 운영에 관한 사항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3357562"/>
            <a:ext cx="8463884" cy="281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533400" indent="-5334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개인하수처리시설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지도ㆍ점검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10.1.(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10.31.(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개인하수처리시설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오수처리시설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단독정화조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하수도 팀장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처리시설 정상 가동 여부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경미사항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계도 조치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1340" y="44062"/>
            <a:ext cx="8843148" cy="678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45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영동난계국악축제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추진상황 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분담업무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영동난계국악축제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행사장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안전점검 및 재난방지 지도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행사장 하수대책  및 주차통제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안내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주차장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10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화재 등 안전예방시설 점검 및 협조체계 구축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합동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안전점검 협조요청 완료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축제기간 중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오수관로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설치 및 관리인부 배치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협의부서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문화체육과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난계기념사업회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용진환경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주차통제 및 안내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근무조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편성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개조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(30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10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향후계획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합동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안전점검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전기안전공사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영동소방서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실시 </a:t>
            </a:r>
            <a:r>
              <a:rPr lang="en-US" altLang="ko-KR" sz="2400" b="1" ker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67417</TotalTime>
  <Words>476</Words>
  <Application>Microsoft Office PowerPoint</Application>
  <PresentationFormat>화면 슬라이드 쇼(4:3)</PresentationFormat>
  <Paragraphs>101</Paragraphs>
  <Slides>7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10907</cp:revision>
  <dcterms:modified xsi:type="dcterms:W3CDTF">2013-09-26T23:51:24Z</dcterms:modified>
</cp:coreProperties>
</file>