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8" r:id="rId3"/>
    <p:sldId id="272" r:id="rId4"/>
    <p:sldId id="270" r:id="rId5"/>
    <p:sldId id="269" r:id="rId6"/>
    <p:sldId id="274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2C22E4-ED17-4A84-AE75-93C9F87C9E22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B8F54-36D1-4578-A99A-4FDB249CF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753454F6-6C82-4C63-82A2-B8A27E223419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</a:rPr>
              <a:pPr algn="r" defTabSz="881063"/>
              <a:t>2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0413"/>
            <a:ext cx="4922838" cy="3690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911" y="4729163"/>
            <a:ext cx="5003379" cy="4449762"/>
          </a:xfrm>
          <a:noFill/>
        </p:spPr>
        <p:txBody>
          <a:bodyPr wrap="square" lIns="91105" tIns="45537" rIns="91105" bIns="455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F203-7B00-4CD2-A6E2-60BFBC096B89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295-71B0-495B-84CC-F45973B53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D12-ED5D-4348-9D50-3CC4C91F27F9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25A-6C12-40E3-BDB9-08939A327B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586-B478-4488-9263-4C7309FFEC47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8FD8-8959-4DB8-8E00-C5FE3CFD2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37E7-6299-43FC-827F-FD6EB3AD0271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524B-480B-400E-A504-CE54EC7F07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DEF9-7528-4114-A3A0-DCA764E2302A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BDC-8920-4042-929C-F780D571B8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59BB-E3BE-47BB-B6B6-1167C1347129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DB9-C2F0-44E4-AF09-61B7FBDB09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10-9EA3-445F-A5FB-21B94BBCB6D9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3A1-C23B-4C20-9DCC-10B8641437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951-300C-450E-9CCC-5A25292DDAE9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315-A4EB-4D8B-9792-2850D51CDE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67B-FB97-4D22-9115-06B00EF71536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34F-8C34-463E-9E1F-14BA4844A3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4A4-D1B6-4B89-8B60-AFC2C57ABD1D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173-E859-4B72-B95D-0C3ABB68F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DB2-19F4-4E75-AAB1-0F709FC9D073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C8-DA5E-4D3A-9AF7-E952B30CC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EE2F9E-4991-4BE1-BE6E-4E3F4D4F4592}" type="datetimeFigureOut">
              <a:rPr lang="ko-KR" altLang="en-US"/>
              <a:pPr>
                <a:defRPr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F6FE4E-FCC6-4BA2-9574-C47B675C1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988050" y="115888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05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867400" y="188913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7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0" y="-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88640"/>
            <a:ext cx="8569076" cy="62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dirty="0">
              <a:solidFill>
                <a:srgbClr val="FFFFFF"/>
              </a:solidFill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2017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재난대응 안전한국훈련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기       간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2017. 10.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30.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11.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03.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(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훈련유형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다중이용시설 대형화재 및 붕괴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주       관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행정안전부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충청북도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영동군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국가 종합훈련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참여기관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영동소방서 등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개 유관기관 및 민간단체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주요 훈련일정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- 10.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30.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전직원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비상소집훈련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도상훈련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- 10.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31.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소소심캠페인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소화기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소화전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심폐소생술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- 11.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1.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민방위연계 지진대피훈련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- 11.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02.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현장훈련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영동체육관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- 11.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03.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불시 기능훈련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메시지훈련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맑은 고딕"/>
                <a:ea typeface="맑은 고딕"/>
              </a:rPr>
              <a:t>「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재난 및 안전관리 기본법</a:t>
            </a:r>
            <a:r>
              <a:rPr lang="ko-KR" altLang="en-US" sz="2200" b="1" dirty="0" smtClean="0">
                <a:latin typeface="맑은 고딕"/>
                <a:ea typeface="맑은 고딕"/>
              </a:rPr>
              <a:t>」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에 의한 재난대비훈련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408" y="1124744"/>
            <a:ext cx="8856984" cy="17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en-US" altLang="ko-KR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 하반기  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특정관리대상시설 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일제조사  및  정기점검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2017. 9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01. ~ 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10. 31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. / 105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시설별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관리담당자</a:t>
            </a:r>
            <a:endParaRPr lang="en-US" altLang="ko-KR" sz="2400" b="1" kern="1100" spc="-10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시설별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변동사항파악  및 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안전등급평가</a:t>
            </a:r>
            <a:endParaRPr lang="en-US" altLang="ko-KR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408" y="3501008"/>
            <a:ext cx="8607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하천점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·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사용허가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연장추진</a:t>
            </a:r>
            <a:endParaRPr lang="en-US" altLang="ko-KR" sz="28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01. ~ 11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30.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개월간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/ 1,020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하천점용기간이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2017. 12. 31.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로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료되는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하천점용자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endParaRPr lang="en-US" altLang="ko-KR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416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85750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유지관리사업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55190"/>
              </p:ext>
            </p:extLst>
          </p:nvPr>
        </p:nvGraphicFramePr>
        <p:xfrm>
          <a:off x="214313" y="1052736"/>
          <a:ext cx="8588374" cy="5124448"/>
        </p:xfrm>
        <a:graphic>
          <a:graphicData uri="http://schemas.openxmlformats.org/drawingml/2006/table">
            <a:tbl>
              <a:tblPr/>
              <a:tblGrid>
                <a:gridCol w="2759794"/>
                <a:gridCol w="987859"/>
                <a:gridCol w="1100944"/>
                <a:gridCol w="2519709"/>
                <a:gridCol w="1220068"/>
              </a:tblGrid>
              <a:tr h="734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7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3,456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06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죽산소하천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0.9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0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3.1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0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2.2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360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보상추진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2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누교소하천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0.12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0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큰대실소하천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0.2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2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안내소하천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0.3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 및 호안공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48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중심이소하천 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L=0.1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 및 호안공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03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유지관리사업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탑선천 외 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630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 및 호안공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1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0975" y="333375"/>
            <a:ext cx="8677275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정비사업 추진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74245"/>
              </p:ext>
            </p:extLst>
          </p:nvPr>
        </p:nvGraphicFramePr>
        <p:xfrm>
          <a:off x="214313" y="1143000"/>
          <a:ext cx="8534401" cy="5165725"/>
        </p:xfrm>
        <a:graphic>
          <a:graphicData uri="http://schemas.openxmlformats.org/drawingml/2006/table">
            <a:tbl>
              <a:tblPr/>
              <a:tblGrid>
                <a:gridCol w="1595863"/>
                <a:gridCol w="2338360"/>
                <a:gridCol w="913309"/>
                <a:gridCol w="2742071"/>
                <a:gridCol w="944798"/>
              </a:tblGrid>
              <a:tr h="799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명</a:t>
                      </a: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집행률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41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49,707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99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용암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유수지 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배수펌프설치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3,861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관리도로 정비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기계설비 설치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85%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99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유수지 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배수펌프설치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3,300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사전설계심사 이행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공법심의 이행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162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축제및보축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L=2.86km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41,546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보상지급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건설사업관리용역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집행 및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65%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863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월류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급경사지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급경사지정비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경사완화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</a:p>
                  </a:txBody>
                  <a:tcPr marL="93610" marR="93610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2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5900" y="4214813"/>
            <a:ext cx="8928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25000"/>
              </a:lnSpc>
            </a:pPr>
            <a:endParaRPr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428625"/>
            <a:ext cx="8820596" cy="242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8-6. 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민방위 보충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차 교육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훈련 실시</a:t>
            </a:r>
            <a:endParaRPr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defRPr/>
            </a:pPr>
            <a:endParaRPr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defRPr/>
            </a:pPr>
            <a:endParaRPr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defRPr/>
            </a:pPr>
            <a:endParaRPr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defRPr/>
            </a:pPr>
            <a:endParaRPr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defRPr/>
            </a:pPr>
            <a:r>
              <a:rPr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84947"/>
              </p:ext>
            </p:extLst>
          </p:nvPr>
        </p:nvGraphicFramePr>
        <p:xfrm>
          <a:off x="357189" y="1071564"/>
          <a:ext cx="8463284" cy="154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350"/>
                <a:gridCol w="3205346"/>
                <a:gridCol w="2045294"/>
                <a:gridCol w="2045294"/>
              </a:tblGrid>
              <a:tr h="335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구  분</a:t>
                      </a:r>
                      <a:endParaRPr lang="ko-KR" altLang="en-US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일  시</a:t>
                      </a:r>
                      <a:endParaRPr lang="ko-KR" altLang="en-US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장  소</a:t>
                      </a:r>
                      <a:endParaRPr lang="ko-KR" altLang="en-US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대 상</a:t>
                      </a:r>
                      <a:endParaRPr lang="ko-KR" altLang="en-US" sz="1800" dirty="0"/>
                    </a:p>
                  </a:txBody>
                  <a:tcPr marL="91439" marR="91439" marT="45708" marB="45708"/>
                </a:tc>
              </a:tr>
              <a:tr h="64465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민방위 교육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2017. 10.</a:t>
                      </a:r>
                      <a:r>
                        <a:rPr lang="en-US" altLang="ko-KR" sz="1400" b="1" baseline="0" dirty="0" smtClean="0"/>
                        <a:t> 13. (</a:t>
                      </a:r>
                      <a:r>
                        <a:rPr lang="ko-KR" altLang="en-US" sz="1400" b="1" baseline="0" dirty="0" smtClean="0"/>
                        <a:t>금</a:t>
                      </a:r>
                      <a:r>
                        <a:rPr lang="en-US" altLang="ko-KR" sz="1400" b="1" baseline="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1400" b="1" baseline="0" dirty="0" smtClean="0"/>
                        <a:t>오전</a:t>
                      </a:r>
                      <a:r>
                        <a:rPr lang="en-US" altLang="ko-KR" sz="1400" b="1" baseline="0" dirty="0" smtClean="0"/>
                        <a:t>(09:00~13:00) </a:t>
                      </a:r>
                      <a:endParaRPr lang="en-US" altLang="ko-KR" sz="1400" b="1" baseline="0" dirty="0" smtClean="0"/>
                    </a:p>
                    <a:p>
                      <a:pPr latinLnBrk="1"/>
                      <a:r>
                        <a:rPr lang="ko-KR" altLang="en-US" sz="1400" b="1" baseline="0" dirty="0" smtClean="0"/>
                        <a:t>오후</a:t>
                      </a:r>
                      <a:r>
                        <a:rPr lang="en-US" altLang="ko-KR" sz="1400" b="1" baseline="0" dirty="0" smtClean="0"/>
                        <a:t>(14:00~18:00) 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읍사무소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3</a:t>
                      </a:r>
                      <a:r>
                        <a:rPr lang="ko-KR" altLang="en-US" sz="1400" b="1" dirty="0" smtClean="0"/>
                        <a:t>층 대회의실 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민방위대원 </a:t>
                      </a:r>
                      <a:r>
                        <a:rPr lang="en-US" altLang="ko-KR" sz="1400" b="1" dirty="0" smtClean="0"/>
                        <a:t>1~4</a:t>
                      </a:r>
                      <a:r>
                        <a:rPr lang="ko-KR" altLang="en-US" sz="1400" b="1" dirty="0" err="1" smtClean="0"/>
                        <a:t>년차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87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민방위 훈련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2017. 10.</a:t>
                      </a:r>
                      <a:r>
                        <a:rPr lang="en-US" altLang="ko-KR" sz="1400" b="1" baseline="0" dirty="0" smtClean="0"/>
                        <a:t> 13. (</a:t>
                      </a:r>
                      <a:r>
                        <a:rPr lang="ko-KR" altLang="en-US" sz="1400" b="1" baseline="0" dirty="0" smtClean="0"/>
                        <a:t>금</a:t>
                      </a:r>
                      <a:r>
                        <a:rPr lang="en-US" altLang="ko-KR" sz="1400" b="1" baseline="0" dirty="0" smtClean="0"/>
                        <a:t>) 07:00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각 </a:t>
                      </a:r>
                      <a:r>
                        <a:rPr lang="ko-KR" altLang="en-US" sz="1400" b="1" dirty="0" err="1" smtClean="0"/>
                        <a:t>읍면사무소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민방위대원 </a:t>
                      </a:r>
                      <a:r>
                        <a:rPr lang="en-US" altLang="ko-KR" sz="1400" b="1" dirty="0" smtClean="0"/>
                        <a:t>5</a:t>
                      </a:r>
                      <a:r>
                        <a:rPr lang="ko-KR" altLang="en-US" sz="1400" b="1" dirty="0" err="1" smtClean="0"/>
                        <a:t>년차</a:t>
                      </a:r>
                      <a:r>
                        <a:rPr lang="ko-KR" altLang="en-US" sz="1400" b="1" dirty="0" smtClean="0"/>
                        <a:t> 이상</a:t>
                      </a:r>
                      <a:endParaRPr lang="ko-KR" altLang="en-US" sz="1400" b="1" dirty="0"/>
                    </a:p>
                  </a:txBody>
                  <a:tcPr marL="91439" marR="91439" marT="45708" marB="457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98" name="직사각형 2"/>
          <p:cNvSpPr>
            <a:spLocks noChangeArrowheads="1"/>
          </p:cNvSpPr>
          <p:nvPr/>
        </p:nvSpPr>
        <p:spPr bwMode="auto">
          <a:xfrm>
            <a:off x="18479" y="2780928"/>
            <a:ext cx="9215438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8-7. 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 자율방범대 체육대회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15.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500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dirty="0"/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자율방범대 체육대회 및 노래자랑 실시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</a:pPr>
            <a:r>
              <a:rPr lang="en-US" altLang="ko-KR" sz="20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축사 및 표창 수여</a:t>
            </a:r>
            <a:endParaRPr lang="en-US" altLang="ko-KR" sz="2200" b="1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099" name="Rectangle 3"/>
          <p:cNvSpPr>
            <a:spLocks noChangeArrowheads="1"/>
          </p:cNvSpPr>
          <p:nvPr/>
        </p:nvSpPr>
        <p:spPr bwMode="auto">
          <a:xfrm>
            <a:off x="215900" y="2857500"/>
            <a:ext cx="8928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25000"/>
              </a:lnSpc>
            </a:pPr>
            <a:endParaRPr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2"/>
          <p:cNvSpPr>
            <a:spLocks noChangeArrowheads="1"/>
          </p:cNvSpPr>
          <p:nvPr/>
        </p:nvSpPr>
        <p:spPr bwMode="auto">
          <a:xfrm>
            <a:off x="18479" y="4869523"/>
            <a:ext cx="8656559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22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의용소방대 기술경연대회</a:t>
            </a:r>
            <a:endParaRPr lang="ko-KR" altLang="en-US" sz="26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24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600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여명</a:t>
            </a:r>
            <a:endParaRPr lang="en-US" altLang="ko-KR" sz="2400" b="1" dirty="0"/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</a:pPr>
            <a:r>
              <a:rPr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축사 및 표창 수여</a:t>
            </a:r>
            <a:endParaRPr lang="en-US" altLang="ko-KR" sz="2200" b="1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138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596</Words>
  <Application>Microsoft Office PowerPoint</Application>
  <PresentationFormat>화면 슬라이드 쇼(4:3)</PresentationFormat>
  <Paragraphs>140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369</cp:revision>
  <cp:lastPrinted>2017-09-28T04:41:31Z</cp:lastPrinted>
  <dcterms:created xsi:type="dcterms:W3CDTF">2013-03-22T02:03:09Z</dcterms:created>
  <dcterms:modified xsi:type="dcterms:W3CDTF">2017-09-28T04:41:35Z</dcterms:modified>
</cp:coreProperties>
</file>