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5" r:id="rId2"/>
    <p:sldId id="288" r:id="rId3"/>
    <p:sldId id="297" r:id="rId4"/>
    <p:sldId id="292" r:id="rId5"/>
    <p:sldId id="296" r:id="rId6"/>
    <p:sldId id="294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28" autoAdjust="0"/>
  </p:normalViewPr>
  <p:slideViewPr>
    <p:cSldViewPr>
      <p:cViewPr varScale="1">
        <p:scale>
          <a:sx n="95" d="100"/>
          <a:sy n="95" d="100"/>
        </p:scale>
        <p:origin x="6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굴림" charset="-127"/>
              <a:ea typeface="굴림" charset="-127"/>
            </a:endParaRPr>
          </a:p>
        </p:txBody>
      </p:sp>
      <p:sp>
        <p:nvSpPr>
          <p:cNvPr id="10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hangingPunct="1"/>
            <a:fld id="{58287642-45E4-4276-A93F-27225BFAEB7F}" type="slidenum">
              <a:rPr lang="ko-KR" altLang="en-US" smtClean="0">
                <a:latin typeface="Times New Roman" pitchFamily="18" charset="0"/>
                <a:ea typeface="굴림" charset="-127"/>
              </a:rPr>
              <a:pPr eaLnBrk="1" hangingPunct="1"/>
              <a:t>1</a:t>
            </a:fld>
            <a:endParaRPr lang="ko-KR" altLang="en-US" smtClean="0">
              <a:latin typeface="Times New Roman" pitchFamily="18" charset="0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780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2473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>
              <a:latin typeface="굴림" charset="-127"/>
              <a:ea typeface="굴림" charset="-127"/>
            </a:endParaRPr>
          </a:p>
        </p:txBody>
      </p:sp>
      <p:sp>
        <p:nvSpPr>
          <p:cNvPr id="6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hangingPunct="1"/>
            <a:fld id="{41BDF421-8F83-4A63-86A1-46A8A38224FF}" type="slidenum">
              <a:rPr lang="ko-KR" altLang="en-US" smtClean="0">
                <a:solidFill>
                  <a:prstClr val="black"/>
                </a:solidFill>
                <a:latin typeface="Times New Roman" pitchFamily="18" charset="0"/>
                <a:ea typeface="굴림" charset="-127"/>
              </a:rPr>
              <a:pPr eaLnBrk="1" hangingPunct="1"/>
              <a:t>6</a:t>
            </a:fld>
            <a:endParaRPr lang="ko-KR" altLang="en-US" smtClean="0">
              <a:solidFill>
                <a:prstClr val="black"/>
              </a:solidFill>
              <a:latin typeface="Times New Roman" pitchFamily="18" charset="0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7700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2021-02-26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2877947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548553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08504" cy="6858000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332517"/>
              </p:ext>
            </p:extLst>
          </p:nvPr>
        </p:nvGraphicFramePr>
        <p:xfrm>
          <a:off x="6060504" y="0"/>
          <a:ext cx="3048000" cy="835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83552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안전관리과</a:t>
                      </a:r>
                      <a:endParaRPr lang="ko-KR" altLang="en-US" sz="45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90" marB="45790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89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-302074" y="-27384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16-1.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코로나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19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해외입국 자가격리자 관리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자가격리자 건강상태 및 무단이탈 여부 등 모니터링</a:t>
            </a:r>
            <a:endParaRPr kumimoji="0"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직사각형 1"/>
          <p:cNvSpPr>
            <a:spLocks noChangeArrowheads="1"/>
          </p:cNvSpPr>
          <p:nvPr/>
        </p:nvSpPr>
        <p:spPr bwMode="auto">
          <a:xfrm>
            <a:off x="-288032" y="1416258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16-2.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코로나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19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대응 재난안전대책본부 운영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재난안전상황실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자가격리자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GIS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통합상황관리 등</a:t>
            </a:r>
            <a:endParaRPr kumimoji="0"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0" name="직사각형 1"/>
          <p:cNvSpPr>
            <a:spLocks noChangeArrowheads="1"/>
          </p:cNvSpPr>
          <p:nvPr/>
        </p:nvSpPr>
        <p:spPr bwMode="auto">
          <a:xfrm>
            <a:off x="-288032" y="2734469"/>
            <a:ext cx="9324528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16-3.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사회적 </a:t>
            </a:r>
            <a:r>
              <a:rPr kumimoji="0"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거리두기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kumimoji="0"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도</a:t>
            </a:r>
            <a:r>
              <a:rPr kumimoji="0" lang="ko-KR" altLang="en-US" spc="-3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ㆍ군ㆍ유관기관</a:t>
            </a:r>
            <a:r>
              <a:rPr kumimoji="0" lang="ko-KR" altLang="en-US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합동점검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25.(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29.(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2</a:t>
            </a:r>
            <a:r>
              <a:rPr kumimoji="0" lang="ko-KR" altLang="en-US" spc="-15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개반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2,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2,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유관기관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사회적 </a:t>
            </a:r>
            <a:r>
              <a:rPr kumimoji="0"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거리두기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이행실태 점검 및 계도</a:t>
            </a:r>
            <a:endParaRPr kumimoji="0"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1" name="직사각형 1"/>
          <p:cNvSpPr>
            <a:spLocks noChangeArrowheads="1"/>
          </p:cNvSpPr>
          <p:nvPr/>
        </p:nvSpPr>
        <p:spPr bwMode="auto">
          <a:xfrm>
            <a:off x="-324544" y="4606677"/>
            <a:ext cx="9324528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16-4.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사회적 </a:t>
            </a:r>
            <a:r>
              <a:rPr kumimoji="0"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거리두기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kumimoji="0" lang="ko-KR" altLang="en-US" spc="-300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군ㆍ사회단체</a:t>
            </a:r>
            <a:r>
              <a:rPr kumimoji="0" lang="ko-KR" altLang="en-US" spc="-3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합동점검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25.(</a:t>
            </a:r>
            <a:r>
              <a:rPr kumimoji="0" lang="ko-KR" altLang="en-US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29.(</a:t>
            </a:r>
            <a:r>
              <a:rPr kumimoji="0" lang="ko-KR" altLang="en-US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kumimoji="0" lang="ko-KR" altLang="en-US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</a:t>
            </a: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kumimoji="0" lang="ko-KR" altLang="en-US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</a:t>
            </a: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kumimoji="0" lang="ko-KR" altLang="en-US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kumimoji="0" lang="ko-KR" altLang="en-US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</a:t>
            </a:r>
            <a:r>
              <a:rPr kumimoji="0" lang="ko-KR" altLang="en-US" spc="-3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개반</a:t>
            </a:r>
            <a:r>
              <a:rPr kumimoji="0" lang="ko-KR" altLang="en-US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kumimoji="0" lang="ko-KR" altLang="en-US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kumimoji="0" lang="ko-KR" altLang="en-US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</a:t>
            </a: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1,  </a:t>
            </a:r>
            <a:r>
              <a:rPr kumimoji="0" lang="ko-KR" altLang="en-US" spc="-3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읍ㆍ면</a:t>
            </a: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1, </a:t>
            </a:r>
            <a:r>
              <a:rPr kumimoji="0" lang="ko-KR" altLang="en-US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사회단체</a:t>
            </a:r>
            <a:r>
              <a:rPr kumimoji="0" lang="en-US" altLang="ko-KR" spc="-3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1)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사회적 </a:t>
            </a:r>
            <a:r>
              <a:rPr kumimoji="0"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거리두기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이행실태 점검 및 계도</a:t>
            </a:r>
            <a:endParaRPr kumimoji="0"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1551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ChangeArrowheads="1"/>
          </p:cNvSpPr>
          <p:nvPr/>
        </p:nvSpPr>
        <p:spPr bwMode="auto">
          <a:xfrm>
            <a:off x="-324544" y="-27384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16-5.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재난 재해예방 홍보전광판 설치사업 집행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3.(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/ </a:t>
            </a:r>
            <a:r>
              <a:rPr kumimoji="0"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터파기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등 기초공사 실시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600</a:t>
            </a:r>
            <a:r>
              <a:rPr kumimoji="0"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kumimoji="0"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직사각형 2"/>
          <p:cNvSpPr>
            <a:spLocks noChangeArrowheads="1"/>
          </p:cNvSpPr>
          <p:nvPr/>
        </p:nvSpPr>
        <p:spPr bwMode="auto">
          <a:xfrm>
            <a:off x="-324544" y="2420888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16-7.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스마트홍수 관리시스템 사업 추진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심천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수문 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361</a:t>
            </a:r>
            <a:r>
              <a:rPr kumimoji="0" lang="ko-KR" altLang="en-US" spc="-15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스마트홍수 제어관측 계장제어장치 설치</a:t>
            </a:r>
            <a:endParaRPr kumimoji="0" lang="en-US" altLang="ko-KR" spc="-15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-324544" y="1196752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16-6. CCTV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통합관제센터 및 재난상황실 증축공사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초 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지장전주 이설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(3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</a:t>
            </a:r>
            <a:r>
              <a:rPr kumimoji="0" lang="en-US" altLang="ko-KR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이설 후 </a:t>
            </a:r>
            <a:r>
              <a:rPr kumimoji="0" lang="ko-KR" altLang="en-US" spc="-15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터파기</a:t>
            </a:r>
            <a:r>
              <a:rPr kumimoji="0" lang="ko-KR" altLang="en-US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등 기초공사 실시</a:t>
            </a:r>
            <a:endParaRPr kumimoji="0" lang="en-US" altLang="ko-KR" spc="-15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-360040" y="3717032"/>
            <a:ext cx="9324528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16-8.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재난관리기관 정기 종합 감찰 실시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23.(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2.(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상설감사장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 안전감찰팀장 외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kumimoji="0"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재난 및 안전관리 업무 전반사항 등</a:t>
            </a:r>
            <a:endParaRPr kumimoji="0" lang="en-US" altLang="ko-KR" dirty="0">
              <a:solidFill>
                <a:srgbClr val="008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직사각형 2"/>
          <p:cNvSpPr>
            <a:spLocks noChangeArrowheads="1"/>
          </p:cNvSpPr>
          <p:nvPr/>
        </p:nvSpPr>
        <p:spPr bwMode="auto">
          <a:xfrm>
            <a:off x="-360040" y="5534884"/>
            <a:ext cx="9324528" cy="120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16-9.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</a:t>
            </a:r>
            <a:r>
              <a:rPr kumimoji="0" lang="en-US" altLang="ko-KR" sz="280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 합동 어린이 놀이시설 표본점검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16.(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어린이 놀이시설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안전관리자문단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`</a:t>
            </a:r>
            <a:endParaRPr lang="en-US" altLang="ko-KR" sz="24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27703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>
            <a:spLocks noChangeArrowheads="1"/>
          </p:cNvSpPr>
          <p:nvPr/>
        </p:nvSpPr>
        <p:spPr bwMode="auto">
          <a:xfrm>
            <a:off x="-324544" y="48106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16-10.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민방위 비상급수시설 수원개발사업 실시설계용역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과일나라테마공원 내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45</a:t>
            </a:r>
            <a:r>
              <a:rPr kumimoji="0"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endParaRPr kumimoji="0" lang="en-US" altLang="ko-KR" dirty="0">
              <a:solidFill>
                <a:srgbClr val="008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직사각형 1"/>
          <p:cNvSpPr>
            <a:spLocks noChangeArrowheads="1"/>
          </p:cNvSpPr>
          <p:nvPr/>
        </p:nvSpPr>
        <p:spPr bwMode="auto">
          <a:xfrm>
            <a:off x="-324544" y="1340768"/>
            <a:ext cx="93245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16-11.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민방위 경보시설 도 합동 표본점검</a:t>
            </a:r>
            <a:endParaRPr lang="en-US" altLang="ko-KR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</a:pP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3. 10.(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2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개소 </a:t>
            </a:r>
            <a:r>
              <a:rPr kumimoji="0"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kumimoji="0"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경보시설 가동상태 및 운영관리 점검</a:t>
            </a:r>
            <a:endParaRPr kumimoji="0" lang="en-US" altLang="ko-KR" dirty="0">
              <a:solidFill>
                <a:srgbClr val="008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직사각형 2"/>
          <p:cNvSpPr>
            <a:spLocks noChangeArrowheads="1"/>
          </p:cNvSpPr>
          <p:nvPr/>
        </p:nvSpPr>
        <p:spPr bwMode="auto">
          <a:xfrm>
            <a:off x="-324544" y="2728430"/>
            <a:ext cx="9324528" cy="113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16-12.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21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농촌마을안전용 </a:t>
            </a:r>
            <a:r>
              <a:rPr kumimoji="0"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설치사업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120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심원리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>
            <a:spLocks noChangeArrowheads="1"/>
          </p:cNvSpPr>
          <p:nvPr/>
        </p:nvSpPr>
        <p:spPr bwMode="auto">
          <a:xfrm>
            <a:off x="-324544" y="4024574"/>
            <a:ext cx="9324528" cy="113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16-13.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범죄취약지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설치공사 발주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8.(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12.(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90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전통시장 오거리 외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>
            <a:spLocks noChangeArrowheads="1"/>
          </p:cNvSpPr>
          <p:nvPr/>
        </p:nvSpPr>
        <p:spPr bwMode="auto">
          <a:xfrm>
            <a:off x="-324544" y="5392726"/>
            <a:ext cx="9324528" cy="113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16-14.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정보통신실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웹방화벽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34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353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5496" y="61586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16-15.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유지관리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14350" indent="-514350"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781"/>
              </p:ext>
            </p:extLst>
          </p:nvPr>
        </p:nvGraphicFramePr>
        <p:xfrm>
          <a:off x="107504" y="604785"/>
          <a:ext cx="8928992" cy="6192732"/>
        </p:xfrm>
        <a:graphic>
          <a:graphicData uri="http://schemas.openxmlformats.org/drawingml/2006/table">
            <a:tbl>
              <a:tblPr/>
              <a:tblGrid>
                <a:gridCol w="2952328"/>
                <a:gridCol w="936104"/>
                <a:gridCol w="1008112"/>
                <a:gridCol w="3312368"/>
                <a:gridCol w="720080"/>
              </a:tblGrid>
              <a:tr h="7444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업   명 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spc="-300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1" lang="en-US" altLang="ko-KR" sz="1600" b="1" i="0" u="none" strike="noStrike" cap="none" spc="-300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40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L=21.6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39,251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42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관리소하천정비사업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L=1.8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3,800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·3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96%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수리냄이소하천정비사업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L=2.5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3,560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·2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호안및포장공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59%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소계소하천정비사업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L=2.7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5,870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호안공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33%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2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어서실소하천정비사업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L=1.8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5,250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준공 및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38%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32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큰쑥골소하천정비사업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3,227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호안공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5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지땡소하천정비사업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L=1.6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2,869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호안공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21%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329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유곡소하천정비사업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L=2.1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4,600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실시설계및소규모환경영향평가용역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72%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2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산익소하천정비사업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L=2.5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6,000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실시설계및소규모환경영향평가용역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72%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가경소하천정비사업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L=1.7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1,400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실시설계및소규모환경영향평가용역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3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L=0.2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430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관리천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32%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213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소하천유지관리사업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L=1.4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460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항교천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286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소하천재해복구사업</a:t>
                      </a:r>
                      <a:endParaRPr kumimoji="1" lang="en-US" altLang="ko-KR" sz="1600" b="1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7" marR="93597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L=2.1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1,785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석쟁이천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26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공사중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27)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597" marR="93597" marT="46800" marB="46800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544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8520" y="0"/>
            <a:ext cx="91440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정비사업 및 하천유지관리 사업추진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123701" y="548681"/>
          <a:ext cx="8912795" cy="5925044"/>
        </p:xfrm>
        <a:graphic>
          <a:graphicData uri="http://schemas.openxmlformats.org/drawingml/2006/table">
            <a:tbl>
              <a:tblPr/>
              <a:tblGrid>
                <a:gridCol w="1423963"/>
                <a:gridCol w="2448272"/>
                <a:gridCol w="940606"/>
                <a:gridCol w="3379874"/>
                <a:gridCol w="720080"/>
              </a:tblGrid>
              <a:tr h="574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519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113,421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마산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축제및보축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L=4.26km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48,527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준공 및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L=0.48km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수로암거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 등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20,803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장고평보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재설치 추진</a:t>
                      </a:r>
                      <a:endParaRPr kumimoji="1" lang="en-US" altLang="ko-KR" sz="12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45%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우수관거정비</a:t>
                      </a:r>
                      <a:r>
                        <a:rPr kumimoji="1" lang="ko-KR" altLang="en-US" sz="13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배수펌프시설 증설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6,993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금동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우수관로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매설 및 옹벽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되메우기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추진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중앙로터리 관망 조사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두평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배수로정비 </a:t>
                      </a:r>
                      <a:r>
                        <a:rPr kumimoji="1" lang="en-US" altLang="ko-KR" sz="13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 신설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4,718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분할측량 및 감정평가 추진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둔전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</a:t>
                      </a: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양안</a:t>
                      </a: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L=600m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분할측량 및 감정평가 추진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403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송호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spc="-10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재가설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L=230m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접속도로 정비 </a:t>
                      </a: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14,280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행안부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사전설계심의 의뢰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034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한석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접속도로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L=1.1km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금정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급경사지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급경사지 정비 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 L=260m,  H=45m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 설계심의 의뢰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28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조기경보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시스템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구축사업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조기경보 시스템 구축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도동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매천지구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300" b="1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1,100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기본 및 실시설계용역 착수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15%</a:t>
                      </a:r>
                    </a:p>
                  </a:txBody>
                  <a:tcPr marL="93610" marR="93610" marT="46815" marB="46815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25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10673</TotalTime>
  <Words>732</Words>
  <Application>Microsoft Office PowerPoint</Application>
  <PresentationFormat>화면 슬라이드 쇼(4:3)</PresentationFormat>
  <Paragraphs>181</Paragraphs>
  <Slides>6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4" baseType="lpstr"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655</cp:revision>
  <cp:lastPrinted>2021-02-24T08:02:35Z</cp:lastPrinted>
  <dcterms:created xsi:type="dcterms:W3CDTF">2013-03-22T02:03:09Z</dcterms:created>
  <dcterms:modified xsi:type="dcterms:W3CDTF">2021-02-26T00:11:23Z</dcterms:modified>
</cp:coreProperties>
</file>