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10"/>
  </p:notesMasterIdLst>
  <p:handoutMasterIdLst>
    <p:handoutMasterId r:id="rId11"/>
  </p:handoutMasterIdLst>
  <p:sldIdLst>
    <p:sldId id="5084" r:id="rId2"/>
    <p:sldId id="5095" r:id="rId3"/>
    <p:sldId id="5099" r:id="rId4"/>
    <p:sldId id="5100" r:id="rId5"/>
    <p:sldId id="5097" r:id="rId6"/>
    <p:sldId id="5094" r:id="rId7"/>
    <p:sldId id="5096" r:id="rId8"/>
    <p:sldId id="5101" r:id="rId9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0F0A2"/>
    <a:srgbClr val="46DAD6"/>
    <a:srgbClr val="00B036"/>
    <a:srgbClr val="0000FF"/>
    <a:srgbClr val="05AB0D"/>
    <a:srgbClr val="87EB23"/>
    <a:srgbClr val="FFFF00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068" autoAdjust="0"/>
    <p:restoredTop sz="99633" autoAdjust="0"/>
  </p:normalViewPr>
  <p:slideViewPr>
    <p:cSldViewPr>
      <p:cViewPr>
        <p:scale>
          <a:sx n="100" d="100"/>
          <a:sy n="100" d="100"/>
        </p:scale>
        <p:origin x="-390" y="-18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CC9EE1FC-EB8E-4DC9-B02B-C79967EA6682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4799E53-8E81-4FB4-9BC4-787CF31BCC0E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buClr>
                <a:srgbClr val="FFFFFF"/>
              </a:buClr>
              <a:buSzPct val="60000"/>
              <a:buFont typeface="Wingdings" pitchFamily="2" charset="2"/>
              <a:buNone/>
            </a:pPr>
            <a:fld id="{EF08520B-6F93-4870-BC69-06E90DE9020F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</a:rPr>
              <a:pPr algn="r" defTabSz="881063">
                <a:buClr>
                  <a:srgbClr val="FFFFFF"/>
                </a:buClr>
                <a:buSzPct val="60000"/>
                <a:buFont typeface="Wingding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6125"/>
            <a:ext cx="4970463" cy="3727450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1E99E4B6-1911-4120-A1D5-DF3683837329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8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BF43C-9006-4D99-8F8B-28ABFECAFFB9}" type="datetimeFigureOut">
              <a:rPr lang="ko-KR" altLang="en-US"/>
              <a:pPr>
                <a:defRPr/>
              </a:pPr>
              <a:t>2014-03-28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AE1B6-B82E-4E5A-A366-26BD830BBAE2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621BD-88EA-4D1F-9388-C9F6D508273B}" type="datetimeFigureOut">
              <a:rPr lang="ko-KR" altLang="en-US"/>
              <a:pPr>
                <a:defRPr/>
              </a:pPr>
              <a:t>2014-03-28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C7302-E76E-4A22-8209-14696670BAF0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4CB23-6846-4347-AE8F-0903D4E6032E}" type="datetimeFigureOut">
              <a:rPr lang="ko-KR" altLang="en-US"/>
              <a:pPr>
                <a:defRPr/>
              </a:pPr>
              <a:t>2014-03-28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CC962-417B-47DB-8CAA-4BD4A1935028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44EB7-2C35-4F74-B667-8FFCAEF75FC5}" type="datetimeFigureOut">
              <a:rPr lang="ko-KR" altLang="en-US"/>
              <a:pPr>
                <a:defRPr/>
              </a:pPr>
              <a:t>2014-03-28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D7165-0A4A-4320-8273-99956A5A462E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7B60B-2704-45A4-859D-00EB5F854EAC}" type="datetimeFigureOut">
              <a:rPr lang="ko-KR" altLang="en-US"/>
              <a:pPr>
                <a:defRPr/>
              </a:pPr>
              <a:t>2014-03-28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4A91E-6A7D-446A-B84A-714AE065B44B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888C3-A014-4169-A53D-DA9AFDC7366A}" type="datetimeFigureOut">
              <a:rPr lang="ko-KR" altLang="en-US"/>
              <a:pPr>
                <a:defRPr/>
              </a:pPr>
              <a:t>2014-03-28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439DA-2E02-44CF-902D-10ECDD7D366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E4D11-DD6F-48AE-BC76-22FC7843C0CB}" type="datetimeFigureOut">
              <a:rPr lang="ko-KR" altLang="en-US"/>
              <a:pPr>
                <a:defRPr/>
              </a:pPr>
              <a:t>2014-03-28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A059A-EF86-4DE9-A20B-3E596BC016BF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4D6E5-34E7-4DD6-8267-D5F1CDC8268E}" type="datetimeFigureOut">
              <a:rPr lang="ko-KR" altLang="en-US"/>
              <a:pPr>
                <a:defRPr/>
              </a:pPr>
              <a:t>2014-03-28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11DAC-516A-48B3-A14A-230ADC2DE25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96198-62A7-4827-8BA8-012F4241DA54}" type="datetimeFigureOut">
              <a:rPr lang="ko-KR" altLang="en-US"/>
              <a:pPr>
                <a:defRPr/>
              </a:pPr>
              <a:t>2014-03-28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5A8EB-0A94-4F34-892C-FDDD90BB6119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88D15-AD3B-4432-A1FE-989A1F44945F}" type="datetimeFigureOut">
              <a:rPr lang="ko-KR" altLang="en-US"/>
              <a:pPr>
                <a:defRPr/>
              </a:pPr>
              <a:t>2014-03-28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97944-9027-46A3-A6E9-759383B8E4D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5878F-C0AE-4037-BADC-99B0E217F950}" type="datetimeFigureOut">
              <a:rPr lang="ko-KR" altLang="en-US"/>
              <a:pPr>
                <a:defRPr/>
              </a:pPr>
              <a:t>2014-03-28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FCCC4-FED5-4E16-B529-FE335E6F4A6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BE472F6-6CF9-4650-BB98-BAFA10B78333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467" r:id="rId1"/>
    <p:sldLayoutId id="2147495468" r:id="rId2"/>
    <p:sldLayoutId id="2147495469" r:id="rId3"/>
    <p:sldLayoutId id="2147495470" r:id="rId4"/>
    <p:sldLayoutId id="2147495471" r:id="rId5"/>
    <p:sldLayoutId id="2147495472" r:id="rId6"/>
    <p:sldLayoutId id="2147495473" r:id="rId7"/>
    <p:sldLayoutId id="2147495474" r:id="rId8"/>
    <p:sldLayoutId id="2147495475" r:id="rId9"/>
    <p:sldLayoutId id="2147495476" r:id="rId10"/>
    <p:sldLayoutId id="2147495477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endParaRPr lang="ko-KR" altLang="en-US" sz="2000" b="1" dirty="0">
              <a:solidFill>
                <a:srgbClr val="FFFF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>
            <a:spLocks noChangeArrowheads="1"/>
          </p:cNvSpPr>
          <p:nvPr/>
        </p:nvSpPr>
        <p:spPr bwMode="auto">
          <a:xfrm>
            <a:off x="142844" y="357166"/>
            <a:ext cx="8858250" cy="282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중앙로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가로환경 정비사업</a:t>
            </a:r>
          </a:p>
          <a:p>
            <a:pPr lvl="1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위     치 </a:t>
            </a:r>
            <a:r>
              <a:rPr lang="en-US" altLang="ko-KR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spc="15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영동제</a:t>
            </a:r>
            <a:r>
              <a:rPr lang="en-US" altLang="ko-KR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 </a:t>
            </a:r>
            <a:r>
              <a:rPr lang="en-US" altLang="ko-KR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소화의원</a:t>
            </a:r>
            <a:r>
              <a:rPr lang="en-US" altLang="ko-KR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(400m)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사업내용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한전 및 통신선로 지중화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가로등 교체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재포장등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4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업 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3,379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2,301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1,078)</a:t>
            </a:r>
          </a:p>
          <a:p>
            <a:pPr lvl="1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내 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저압 전선연결 및 도로 재포장</a:t>
            </a:r>
            <a:endParaRPr lang="ko-KR" altLang="en-US" sz="20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1028"/>
          <p:cNvSpPr>
            <a:spLocks noChangeArrowheads="1"/>
          </p:cNvSpPr>
          <p:nvPr/>
        </p:nvSpPr>
        <p:spPr bwMode="auto">
          <a:xfrm>
            <a:off x="142844" y="3071810"/>
            <a:ext cx="8856663" cy="347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vl="1" latinLnBrk="0">
              <a:lnSpc>
                <a:spcPct val="110000"/>
              </a:lnSpc>
              <a:spcBef>
                <a:spcPct val="20000"/>
              </a:spcBef>
              <a:buFont typeface="Monotype Sorts" pitchFamily="2" charset="2"/>
              <a:buChar char="·"/>
              <a:defRPr/>
            </a:pPr>
            <a:endParaRPr lang="en-US" altLang="ko-KR" sz="800" dirty="0">
              <a:ea typeface="HY견고딕" pitchFamily="18" charset="-127"/>
              <a:sym typeface="Symbol" pitchFamily="18" charset="2"/>
            </a:endParaRPr>
          </a:p>
          <a:p>
            <a:pPr latinLnBrk="0">
              <a:lnSpc>
                <a:spcPct val="150000"/>
              </a:lnSpc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10-2.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참살기좋은마을가꾸기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사업 추진</a:t>
            </a:r>
          </a:p>
          <a:p>
            <a:pPr lvl="1" latinLnBrk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일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2014.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4.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2014.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12.</a:t>
            </a:r>
          </a:p>
          <a:p>
            <a:pPr lvl="1" latinLnBrk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4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업 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282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 대상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임계리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 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보조금 교부 결정 및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마을별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세부사업 추진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74" y="285728"/>
            <a:ext cx="9001126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10-3.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동정리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영동역간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지하차도개설공사</a:t>
            </a:r>
            <a:endParaRPr lang="en-US" altLang="ko-KR" sz="2800" b="1" kern="0" spc="-3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동정리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영동역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algn="di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업  량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L=165m 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통로박스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L=84m,  U-TYPE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L=81m)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업 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15,700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시 공 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㈜ 호반건설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(70%)  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광주광역시 남구 소재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㈜ 대신건설산업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(30%) 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청주시 상당구 소재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2013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~ 2015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PMT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강재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용접교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제작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8"/>
          <p:cNvSpPr>
            <a:spLocks noChangeArrowheads="1"/>
          </p:cNvSpPr>
          <p:nvPr/>
        </p:nvSpPr>
        <p:spPr bwMode="auto">
          <a:xfrm>
            <a:off x="142844" y="285728"/>
            <a:ext cx="8856663" cy="3066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atinLnBrk="0">
              <a:lnSpc>
                <a:spcPct val="150000"/>
              </a:lnSpc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자전거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보행자 겸용도로 개설사업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  상  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남성리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황간중뒤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4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업 량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L = 4,800m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 업 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230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공사집행 및 착공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직사각형 3"/>
          <p:cNvSpPr>
            <a:spLocks noChangeArrowheads="1"/>
          </p:cNvSpPr>
          <p:nvPr/>
        </p:nvSpPr>
        <p:spPr bwMode="auto">
          <a:xfrm>
            <a:off x="142875" y="3429000"/>
            <a:ext cx="9001125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시가지 인도정비사업 추진</a:t>
            </a:r>
            <a:endParaRPr lang="ko-KR" altLang="en-US" sz="28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  상  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구교사거리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설계방향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  업  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L = 1,200m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 업  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250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보도블럭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교체</a:t>
            </a:r>
            <a:endParaRPr lang="en-US" altLang="ko-KR" sz="23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1028"/>
          <p:cNvSpPr>
            <a:spLocks noChangeArrowheads="1"/>
          </p:cNvSpPr>
          <p:nvPr/>
        </p:nvSpPr>
        <p:spPr bwMode="auto">
          <a:xfrm>
            <a:off x="142844" y="428604"/>
            <a:ext cx="8713788" cy="89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10-6.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(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00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196652" name="Group 44"/>
          <p:cNvGraphicFramePr>
            <a:graphicFrameLocks noGrp="1"/>
          </p:cNvGraphicFramePr>
          <p:nvPr/>
        </p:nvGraphicFramePr>
        <p:xfrm>
          <a:off x="500034" y="1357298"/>
          <a:ext cx="8215370" cy="5226220"/>
        </p:xfrm>
        <a:graphic>
          <a:graphicData uri="http://schemas.openxmlformats.org/drawingml/2006/table">
            <a:tbl>
              <a:tblPr/>
              <a:tblGrid>
                <a:gridCol w="2786082"/>
                <a:gridCol w="1360468"/>
                <a:gridCol w="1335088"/>
                <a:gridCol w="2733732"/>
              </a:tblGrid>
              <a:tr h="4699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명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량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추진내용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</a:tr>
              <a:tr h="3872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( 10 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L=1,580m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8,800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87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양가리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2-57]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L=190m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800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1-20,</a:t>
                      </a: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중로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3-22)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L=152m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1,600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 및 공사집행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5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앞뜰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]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L=370m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 및 공사집행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1-18,19]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L=210m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800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매천리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3-80)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L=80m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 및 공사집행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영외아파트 앞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L=120m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준공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구교리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 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2-25)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L=75m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감정평가 및 보상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용산리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2-212)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L=120m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 및 공사집행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5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신흥리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3-303)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L=113m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 및 공사집행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7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추풍령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2-429)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L=150m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600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공사집행 및 착공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3"/>
          <p:cNvSpPr>
            <a:spLocks noChangeArrowheads="1"/>
          </p:cNvSpPr>
          <p:nvPr/>
        </p:nvSpPr>
        <p:spPr bwMode="auto">
          <a:xfrm>
            <a:off x="142875" y="3143248"/>
            <a:ext cx="9001125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10-8. 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민간자본보조사업 추진</a:t>
            </a:r>
            <a:endParaRPr lang="en-US" altLang="ko-KR" sz="26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47675"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위       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금동 마을회관보수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  산  액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267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보조금 교부결정 및 세부사업추진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900"/>
              </a:spcBef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" name="직사각형 3"/>
          <p:cNvSpPr>
            <a:spLocks noChangeArrowheads="1"/>
          </p:cNvSpPr>
          <p:nvPr/>
        </p:nvSpPr>
        <p:spPr bwMode="auto">
          <a:xfrm>
            <a:off x="142875" y="285728"/>
            <a:ext cx="9001125" cy="2746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10-7. 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지역개발사업 추진</a:t>
            </a:r>
            <a:endParaRPr lang="en-US" altLang="ko-KR" sz="26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47675"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  <a:tabLst>
                <a:tab pos="447675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 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비탄리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세천정비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 업  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3,613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조사측량 및 실시설계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3"/>
          <p:cNvSpPr>
            <a:spLocks noChangeArrowheads="1"/>
          </p:cNvSpPr>
          <p:nvPr/>
        </p:nvSpPr>
        <p:spPr bwMode="auto">
          <a:xfrm>
            <a:off x="142875" y="3626346"/>
            <a:ext cx="900112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10-10. 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농촌주택개량사업 추진</a:t>
            </a:r>
            <a:endParaRPr lang="en-US" altLang="ko-KR" sz="26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47675" lvl="1" latinLnBrk="0"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2014.  4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월중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 업  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년거치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년상환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동당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천만원내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건축인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허가 및 사업 착공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900"/>
              </a:spcBef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" name="직사각형 3"/>
          <p:cNvSpPr>
            <a:spLocks noChangeArrowheads="1"/>
          </p:cNvSpPr>
          <p:nvPr/>
        </p:nvSpPr>
        <p:spPr bwMode="auto">
          <a:xfrm>
            <a:off x="142875" y="285728"/>
            <a:ext cx="900112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10-9. 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문화디자인 프로젝트사업 현장실사 실시</a:t>
            </a:r>
            <a:endParaRPr lang="en-US" altLang="ko-KR" sz="26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47675" lvl="1" latinLnBrk="0">
              <a:spcBef>
                <a:spcPts val="900"/>
              </a:spcBef>
              <a:buFont typeface="Wingdings" pitchFamily="2" charset="2"/>
              <a:buChar char="q"/>
              <a:tabLst>
                <a:tab pos="447675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현장 실사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2014.  4. 3(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marL="447675"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  <a:tabLst>
                <a:tab pos="447675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사업 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황간버스터미널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연계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 업 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100,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100)</a:t>
            </a:r>
          </a:p>
          <a:p>
            <a:pPr lvl="1" latinLnBrk="0"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향후 일정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최종심사 및 선정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⇒ 2014. 4.15(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179388" y="214313"/>
            <a:ext cx="8535987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지방재정 균형집행 추진상황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집행현황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(3.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                            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b="1" dirty="0">
                <a:latin typeface="HY헤드라인M" pitchFamily="18" charset="-127"/>
                <a:ea typeface="HY헤드라인M" pitchFamily="18" charset="-127"/>
              </a:rPr>
              <a:t>단위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금주 집행대상사업</a:t>
            </a:r>
            <a:endParaRPr lang="en-US" altLang="ko-KR" sz="2400" b="1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804863" lvl="1" indent="-357188">
              <a:lnSpc>
                <a:spcPct val="120000"/>
              </a:lnSpc>
              <a:buClr>
                <a:schemeClr val="tx1"/>
              </a:buClr>
              <a:tabLst>
                <a:tab pos="536575" algn="l"/>
                <a:tab pos="5108575" algn="l"/>
              </a:tabLst>
            </a:pP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주민생활 편익사업  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관급자재대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준공금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 지급 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: 300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804863" lvl="1" indent="-357188">
              <a:lnSpc>
                <a:spcPct val="120000"/>
              </a:lnSpc>
              <a:buClr>
                <a:schemeClr val="tx1"/>
              </a:buClr>
              <a:tabLst>
                <a:tab pos="536575" algn="l"/>
                <a:tab pos="5108575" algn="l"/>
              </a:tabLst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군계획도로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 개설공사 보상금지급 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: 250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35038" lvl="1" indent="-487363">
              <a:lnSpc>
                <a:spcPct val="120000"/>
              </a:lnSpc>
              <a:buClr>
                <a:schemeClr val="tx1"/>
              </a:buClr>
              <a:tabLst>
                <a:tab pos="536575" algn="l"/>
                <a:tab pos="4953000" algn="l"/>
              </a:tabLst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기       타 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:  10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부진사유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향후 집행계획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377825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보상금 수령 독려 및 사업별 선급금 지급을 통한 균형집행 추진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377825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소규모 지역개발사업 조기준공 유도</a:t>
            </a:r>
            <a:r>
              <a:rPr lang="en-US" altLang="ko-KR" sz="20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252950" name="Group 22"/>
          <p:cNvGraphicFramePr>
            <a:graphicFrameLocks noGrp="1"/>
          </p:cNvGraphicFramePr>
          <p:nvPr/>
        </p:nvGraphicFramePr>
        <p:xfrm>
          <a:off x="719138" y="1484313"/>
          <a:ext cx="7781952" cy="1071099"/>
        </p:xfrm>
        <a:graphic>
          <a:graphicData uri="http://schemas.openxmlformats.org/drawingml/2006/table">
            <a:tbl>
              <a:tblPr/>
              <a:tblGrid>
                <a:gridCol w="1438353"/>
                <a:gridCol w="1659670"/>
                <a:gridCol w="1298872"/>
                <a:gridCol w="1226712"/>
                <a:gridCol w="2158345"/>
              </a:tblGrid>
              <a:tr h="5240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목표액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(A)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현재까지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추진실적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(B)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집행율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(%)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(C=B/A)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금주집행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예상액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월말까지 집행계획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누계액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919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15,730</a:t>
                      </a:r>
                      <a:endParaRPr kumimoji="0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4,535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28.83%</a:t>
                      </a:r>
                      <a:endParaRPr kumimoji="0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6,395(40.6%)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64839</TotalTime>
  <Words>670</Words>
  <Application>Microsoft Office PowerPoint</Application>
  <PresentationFormat>화면 슬라이드 쇼(4:3)</PresentationFormat>
  <Paragraphs>129</Paragraphs>
  <Slides>8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owner</cp:lastModifiedBy>
  <cp:revision>10334</cp:revision>
  <dcterms:modified xsi:type="dcterms:W3CDTF">2014-03-28T05:58:36Z</dcterms:modified>
</cp:coreProperties>
</file>