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82EA"/>
    <a:srgbClr val="7E89E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8D43-27B1-4979-AC61-208745424F31}" type="datetimeFigureOut">
              <a:rPr lang="ko-KR" altLang="en-US" smtClean="0"/>
              <a:pPr/>
              <a:t>2015-07-30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B17-FF3C-4238-A0D2-3012FB0560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8D43-27B1-4979-AC61-208745424F31}" type="datetimeFigureOut">
              <a:rPr lang="ko-KR" altLang="en-US" smtClean="0"/>
              <a:pPr/>
              <a:t>2015-07-30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B17-FF3C-4238-A0D2-3012FB0560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8D43-27B1-4979-AC61-208745424F31}" type="datetimeFigureOut">
              <a:rPr lang="ko-KR" altLang="en-US" smtClean="0"/>
              <a:pPr/>
              <a:t>2015-07-30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B17-FF3C-4238-A0D2-3012FB0560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8D43-27B1-4979-AC61-208745424F31}" type="datetimeFigureOut">
              <a:rPr lang="ko-KR" altLang="en-US" smtClean="0"/>
              <a:pPr/>
              <a:t>2015-07-30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B17-FF3C-4238-A0D2-3012FB0560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8D43-27B1-4979-AC61-208745424F31}" type="datetimeFigureOut">
              <a:rPr lang="ko-KR" altLang="en-US" smtClean="0"/>
              <a:pPr/>
              <a:t>2015-07-30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B17-FF3C-4238-A0D2-3012FB0560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8D43-27B1-4979-AC61-208745424F31}" type="datetimeFigureOut">
              <a:rPr lang="ko-KR" altLang="en-US" smtClean="0"/>
              <a:pPr/>
              <a:t>2015-07-30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B17-FF3C-4238-A0D2-3012FB0560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8D43-27B1-4979-AC61-208745424F31}" type="datetimeFigureOut">
              <a:rPr lang="ko-KR" altLang="en-US" smtClean="0"/>
              <a:pPr/>
              <a:t>2015-07-30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B17-FF3C-4238-A0D2-3012FB0560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8D43-27B1-4979-AC61-208745424F31}" type="datetimeFigureOut">
              <a:rPr lang="ko-KR" altLang="en-US" smtClean="0"/>
              <a:pPr/>
              <a:t>2015-07-30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B17-FF3C-4238-A0D2-3012FB0560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8D43-27B1-4979-AC61-208745424F31}" type="datetimeFigureOut">
              <a:rPr lang="ko-KR" altLang="en-US" smtClean="0"/>
              <a:pPr/>
              <a:t>2015-07-30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B17-FF3C-4238-A0D2-3012FB0560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8D43-27B1-4979-AC61-208745424F31}" type="datetimeFigureOut">
              <a:rPr lang="ko-KR" altLang="en-US" smtClean="0"/>
              <a:pPr/>
              <a:t>2015-07-30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B17-FF3C-4238-A0D2-3012FB0560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C8D43-27B1-4979-AC61-208745424F31}" type="datetimeFigureOut">
              <a:rPr lang="ko-KR" altLang="en-US" smtClean="0"/>
              <a:pPr/>
              <a:t>2015-07-30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B17-FF3C-4238-A0D2-3012FB0560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C8D43-27B1-4979-AC61-208745424F31}" type="datetimeFigureOut">
              <a:rPr lang="ko-KR" altLang="en-US" smtClean="0"/>
              <a:pPr/>
              <a:t>2015-07-30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DCB17-FF3C-4238-A0D2-3012FB0560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가우시안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상수도사업소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4"/>
          <p:cNvSpPr>
            <a:spLocks noChangeArrowheads="1"/>
          </p:cNvSpPr>
          <p:nvPr/>
        </p:nvSpPr>
        <p:spPr bwMode="auto">
          <a:xfrm>
            <a:off x="251520" y="3068960"/>
            <a:ext cx="52213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7-2.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지방상수도 확장사업 추진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3" name="Group 267"/>
          <p:cNvGraphicFramePr>
            <a:graphicFrameLocks noGrp="1"/>
          </p:cNvGraphicFramePr>
          <p:nvPr/>
        </p:nvGraphicFramePr>
        <p:xfrm>
          <a:off x="251520" y="3789040"/>
          <a:ext cx="8605650" cy="2633984"/>
        </p:xfrm>
        <a:graphic>
          <a:graphicData uri="http://schemas.openxmlformats.org/drawingml/2006/table">
            <a:tbl>
              <a:tblPr/>
              <a:tblGrid>
                <a:gridCol w="853453"/>
                <a:gridCol w="2987085"/>
                <a:gridCol w="853453"/>
                <a:gridCol w="995665"/>
                <a:gridCol w="2127051"/>
                <a:gridCol w="788943"/>
              </a:tblGrid>
              <a:tr h="267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 업     명 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비  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34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`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1,300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3231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확장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율리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지방상수도 확장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2.8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가정연결선 공사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공약</a:t>
                      </a: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694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고기리 지방상수도 확장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0.9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400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 완료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본예산</a:t>
                      </a: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751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유곡리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지방상수도 확장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260648"/>
            <a:ext cx="8784976" cy="2736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상수원보호구역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불법행위 단속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8.  3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8.  30.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26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구       간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00" dirty="0" err="1">
                <a:latin typeface="HY헤드라인M" pitchFamily="18" charset="-127"/>
                <a:ea typeface="HY헤드라인M" pitchFamily="18" charset="-127"/>
              </a:rPr>
              <a:t>영동취수장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 ∼ </a:t>
            </a:r>
            <a:r>
              <a:rPr lang="ko-KR" altLang="en-US" sz="2400" b="1" spc="-100" dirty="0" err="1">
                <a:latin typeface="HY헤드라인M" pitchFamily="18" charset="-127"/>
                <a:ea typeface="HY헤드라인M" pitchFamily="18" charset="-127"/>
              </a:rPr>
              <a:t>양산면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00" dirty="0" err="1">
                <a:latin typeface="HY헤드라인M" pitchFamily="18" charset="-127"/>
                <a:ea typeface="HY헤드라인M" pitchFamily="18" charset="-127"/>
              </a:rPr>
              <a:t>죽산리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(4.5km)</a:t>
            </a:r>
            <a:endParaRPr lang="ko-KR" altLang="en-US" sz="2400" b="1" spc="-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어패류채취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야영</a:t>
            </a:r>
            <a:r>
              <a:rPr lang="ko-KR" altLang="en-US" sz="2400" spc="-100" dirty="0"/>
              <a:t> </a:t>
            </a:r>
            <a:r>
              <a:rPr lang="en-US" altLang="ko-KR" sz="2400" spc="-100" dirty="0"/>
              <a:t>‧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취사행위 등</a:t>
            </a:r>
            <a:endParaRPr lang="ko-KR" altLang="en-US" sz="2400" spc="-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유관기관 합동 단속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홍보물 설치 등</a:t>
            </a:r>
            <a:endParaRPr lang="en-US" altLang="ko-KR" sz="2400" b="1" spc="-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ko-KR" altLang="en-US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직사각형 4"/>
          <p:cNvSpPr>
            <a:spLocks noChangeArrowheads="1"/>
          </p:cNvSpPr>
          <p:nvPr/>
        </p:nvSpPr>
        <p:spPr bwMode="auto">
          <a:xfrm>
            <a:off x="142875" y="404813"/>
            <a:ext cx="58096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7-3.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농어촌생활용수개발사업 추진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Group 267"/>
          <p:cNvGraphicFramePr>
            <a:graphicFrameLocks noGrp="1"/>
          </p:cNvGraphicFramePr>
          <p:nvPr/>
        </p:nvGraphicFramePr>
        <p:xfrm>
          <a:off x="251520" y="1196752"/>
          <a:ext cx="8643998" cy="3663082"/>
        </p:xfrm>
        <a:graphic>
          <a:graphicData uri="http://schemas.openxmlformats.org/drawingml/2006/table">
            <a:tbl>
              <a:tblPr/>
              <a:tblGrid>
                <a:gridCol w="1117898"/>
                <a:gridCol w="2739754"/>
                <a:gridCol w="857256"/>
                <a:gridCol w="1000102"/>
                <a:gridCol w="2136529"/>
                <a:gridCol w="792459"/>
              </a:tblGrid>
              <a:tr h="774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 업     명 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비  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84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4,391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3468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농어촌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생활용수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학산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.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양산 농어촌생활용수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정수처리시설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1,463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취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배수관로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매설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847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 농어촌생활용수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2.4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배수관로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매설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8472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용화 농어촌생활용수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2,428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남악동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가정선 연결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67"/>
          <p:cNvGraphicFramePr>
            <a:graphicFrameLocks noGrp="1"/>
          </p:cNvGraphicFramePr>
          <p:nvPr/>
        </p:nvGraphicFramePr>
        <p:xfrm>
          <a:off x="251520" y="1196752"/>
          <a:ext cx="8784976" cy="3663082"/>
        </p:xfrm>
        <a:graphic>
          <a:graphicData uri="http://schemas.openxmlformats.org/drawingml/2006/table">
            <a:tbl>
              <a:tblPr/>
              <a:tblGrid>
                <a:gridCol w="1136130"/>
                <a:gridCol w="2634567"/>
                <a:gridCol w="1021108"/>
                <a:gridCol w="896827"/>
                <a:gridCol w="2304256"/>
                <a:gridCol w="792088"/>
              </a:tblGrid>
              <a:tr h="774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 업     명 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비  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84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210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3468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낙후지역</a:t>
                      </a:r>
                      <a:endParaRPr kumimoji="1" lang="en-US" altLang="ko-KR" sz="1600" b="1" i="0" u="none" strike="noStrike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수질개선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용산면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시금리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구비재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1.2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관로매설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취수 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및 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정수 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시설 설치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847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추풍령 사부리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금보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0.5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관로매설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배수시설 설치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8472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양산면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수두리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대곡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0.2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관로매설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 및 정수시설 설치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42875" y="428625"/>
            <a:ext cx="59266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7-4.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낙후지역 먹는 물 수질개선사업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13" y="3284984"/>
            <a:ext cx="8929687" cy="299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지하관정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사후관리 용역 집행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10. ~ 8. 28.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지하수 이용시설 정비 및 검사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ko-KR" altLang="en-US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388" y="260351"/>
            <a:ext cx="8678862" cy="2952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영동정수장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여과지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표세장치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10. ~ 9. 10.</a:t>
            </a:r>
            <a:endParaRPr lang="en-US" altLang="ko-KR" sz="23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량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교체완료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ko-KR" altLang="en-US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9512" y="260649"/>
            <a:ext cx="8678862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영동정수장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침전지 청소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3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. ~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. 17.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00" dirty="0"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2400" b="1" kern="0" spc="100" dirty="0" smtClean="0">
                <a:latin typeface="HY헤드라인M" pitchFamily="18" charset="-127"/>
                <a:ea typeface="HY헤드라인M" pitchFamily="18" charset="-127"/>
              </a:rPr>
              <a:t>업 </a:t>
            </a:r>
            <a:r>
              <a:rPr lang="ko-KR" altLang="en-US" sz="2400" b="1" kern="0" spc="100" dirty="0">
                <a:latin typeface="HY헤드라인M" pitchFamily="18" charset="-127"/>
                <a:ea typeface="HY헤드라인M" pitchFamily="18" charset="-127"/>
              </a:rPr>
              <a:t>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00" dirty="0"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2400" b="1" kern="0" spc="100" dirty="0" smtClean="0">
                <a:latin typeface="HY헤드라인M" pitchFamily="18" charset="-127"/>
                <a:ea typeface="HY헤드라인M" pitchFamily="18" charset="-127"/>
              </a:rPr>
              <a:t>업 </a:t>
            </a:r>
            <a:r>
              <a:rPr lang="ko-KR" altLang="en-US" sz="2400" b="1" kern="0" spc="100" dirty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청소완료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ko-KR" altLang="en-US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334</Words>
  <Application>Microsoft Office PowerPoint</Application>
  <PresentationFormat>화면 슬라이드 쇼(4:3)</PresentationFormat>
  <Paragraphs>110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68</cp:revision>
  <dcterms:created xsi:type="dcterms:W3CDTF">2014-01-08T05:44:02Z</dcterms:created>
  <dcterms:modified xsi:type="dcterms:W3CDTF">2015-07-30T06:28:44Z</dcterms:modified>
</cp:coreProperties>
</file>