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9302" r:id="rId1"/>
  </p:sldMasterIdLst>
  <p:notesMasterIdLst>
    <p:notesMasterId r:id="rId6"/>
  </p:notesMasterIdLst>
  <p:handoutMasterIdLst>
    <p:handoutMasterId r:id="rId7"/>
  </p:handoutMasterIdLst>
  <p:sldIdLst>
    <p:sldId id="5819" r:id="rId2"/>
    <p:sldId id="5821" r:id="rId3"/>
    <p:sldId id="5822" r:id="rId4"/>
    <p:sldId id="5816" r:id="rId5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B036"/>
    <a:srgbClr val="05AB0D"/>
    <a:srgbClr val="0000FF"/>
    <a:srgbClr val="FFFF00"/>
    <a:srgbClr val="0000CC"/>
    <a:srgbClr val="3399FF"/>
    <a:srgbClr val="87EB23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44" autoAdjust="0"/>
    <p:restoredTop sz="99633" autoAdjust="0"/>
  </p:normalViewPr>
  <p:slideViewPr>
    <p:cSldViewPr>
      <p:cViewPr>
        <p:scale>
          <a:sx n="96" d="100"/>
          <a:sy n="96" d="100"/>
        </p:scale>
        <p:origin x="-504" y="-342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38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8CDCD98D-A6AC-4FAD-A62F-E27C1B289E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38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5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BAEE665A-FEE3-4E9C-8843-9692618D60A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>
              <a:lnSpc>
                <a:spcPct val="150000"/>
              </a:lnSpc>
              <a:buClr>
                <a:srgbClr val="FFFF00"/>
              </a:buClr>
              <a:buSzPct val="60000"/>
              <a:buFont typeface="Monotype Sorts" pitchFamily="2" charset="2"/>
              <a:buNone/>
            </a:pPr>
            <a:fld id="{CE2DD4AB-A9C3-4498-BDDD-269677352947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pPr algn="r" defTabSz="881063">
                <a:lnSpc>
                  <a:spcPct val="150000"/>
                </a:lnSpc>
                <a:buClr>
                  <a:srgbClr val="FFFF00"/>
                </a:buClr>
                <a:buSzPct val="60000"/>
                <a:buFont typeface="Monotype Sorts" pitchFamily="2" charset="2"/>
                <a:buNone/>
              </a:pPr>
              <a:t>1</a:t>
            </a:fld>
            <a:endParaRPr lang="en-US" altLang="ko-KR" sz="1200" b="1">
              <a:solidFill>
                <a:srgbClr val="000000"/>
              </a:solidFill>
              <a:latin typeface="Times New Roman" pitchFamily="18" charset="0"/>
              <a:ea typeface="굴림" charset="-127"/>
              <a:sym typeface="Symbol" pitchFamily="18" charset="2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785" y="4721225"/>
            <a:ext cx="5441632" cy="4471988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9326E-FAD4-4033-80A7-0AC905CABB45}" type="datetimeFigureOut">
              <a:rPr lang="ko-KR" altLang="en-US"/>
              <a:pPr>
                <a:defRPr/>
              </a:pPr>
              <a:t>2017-06-30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D3E9B-FFD4-4A9C-988E-96B4C0F79C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90952-6FA4-4B8A-888D-D0D9C4A433DF}" type="datetimeFigureOut">
              <a:rPr lang="ko-KR" altLang="en-US"/>
              <a:pPr>
                <a:defRPr/>
              </a:pPr>
              <a:t>2017-06-30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D2F0-2AC1-4174-80F8-699743AD208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A348F-DDF2-4A01-9F60-8C791F75480E}" type="datetimeFigureOut">
              <a:rPr lang="ko-KR" altLang="en-US"/>
              <a:pPr>
                <a:defRPr/>
              </a:pPr>
              <a:t>2017-06-30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D7BDB-A6DA-4FD7-BD51-79993A8EE25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72C51-A86D-4022-BA86-346C4DD0BD58}" type="datetimeFigureOut">
              <a:rPr lang="ko-KR" altLang="en-US"/>
              <a:pPr>
                <a:defRPr/>
              </a:pPr>
              <a:t>2017-06-30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FEEC0-38AB-478B-A20F-4C76D8C9FDB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5F6BF-665F-43E1-8B44-30396FDD6E7E}" type="datetimeFigureOut">
              <a:rPr lang="ko-KR" altLang="en-US"/>
              <a:pPr>
                <a:defRPr/>
              </a:pPr>
              <a:t>2017-06-30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363C8-2520-46C5-860B-20BD2C07BC4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03006-35D4-4ACB-B7AD-508991DF4C4E}" type="datetimeFigureOut">
              <a:rPr lang="ko-KR" altLang="en-US"/>
              <a:pPr>
                <a:defRPr/>
              </a:pPr>
              <a:t>2017-06-30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139D8-B6B9-4760-9B0A-89AEECE17D1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403BF-BD9E-4A72-93F5-49C6EB721959}" type="datetimeFigureOut">
              <a:rPr lang="ko-KR" altLang="en-US"/>
              <a:pPr>
                <a:defRPr/>
              </a:pPr>
              <a:t>2017-06-30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E952C-B8AC-4EDC-811A-27883F21E4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9D772-661C-4821-92CC-ADD0A9A5296C}" type="datetimeFigureOut">
              <a:rPr lang="ko-KR" altLang="en-US"/>
              <a:pPr>
                <a:defRPr/>
              </a:pPr>
              <a:t>2017-06-30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BCF57-C6A7-44B9-B49A-91D2CF107CA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B4D57-049D-423A-A448-C6179DAD0FB4}" type="datetimeFigureOut">
              <a:rPr lang="ko-KR" altLang="en-US"/>
              <a:pPr>
                <a:defRPr/>
              </a:pPr>
              <a:t>2017-06-30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7FE48-7882-4855-8507-DB6EB74E4D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EB05-E0A2-437B-96BD-623746F4EA0E}" type="datetimeFigureOut">
              <a:rPr lang="ko-KR" altLang="en-US"/>
              <a:pPr>
                <a:defRPr/>
              </a:pPr>
              <a:t>2017-06-30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11E16-F542-4BFA-ACAB-786B43CD73C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282AB-8450-457F-B250-DEA66F690884}" type="datetimeFigureOut">
              <a:rPr lang="ko-KR" altLang="en-US"/>
              <a:pPr>
                <a:defRPr/>
              </a:pPr>
              <a:t>2017-06-30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06CB3-0002-4BB7-A7D0-F6CDEF82F8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2F19510-6FFA-4AEC-BFB4-A55CF4FC2EF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92244" r:id="rId1"/>
    <p:sldLayoutId id="2147592245" r:id="rId2"/>
    <p:sldLayoutId id="2147592246" r:id="rId3"/>
    <p:sldLayoutId id="2147592247" r:id="rId4"/>
    <p:sldLayoutId id="2147592248" r:id="rId5"/>
    <p:sldLayoutId id="2147592249" r:id="rId6"/>
    <p:sldLayoutId id="2147592250" r:id="rId7"/>
    <p:sldLayoutId id="2147592251" r:id="rId8"/>
    <p:sldLayoutId id="2147592252" r:id="rId9"/>
    <p:sldLayoutId id="2147592253" r:id="rId10"/>
    <p:sldLayoutId id="214759225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가우시안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85776"/>
            <a:ext cx="93345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pic>
        <p:nvPicPr>
          <p:cNvPr id="5" name="그림 4" descr="20170629_1117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285776"/>
            <a:ext cx="9358346" cy="7429552"/>
          </a:xfrm>
          <a:prstGeom prst="rect">
            <a:avLst/>
          </a:prstGeom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>
              <a:lnSpc>
                <a:spcPct val="150000"/>
              </a:lnSpc>
              <a:spcBef>
                <a:spcPct val="20000"/>
              </a:spcBef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ko-KR" altLang="en-US" sz="6500" b="1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상수도사업소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44" y="214290"/>
            <a:ext cx="88582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5-1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2017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년도 상수원 보호구역 불법행위 특별단속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7. 1. ~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8.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31.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/`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영동군 상수원 보호구역 일원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단  속 반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수도경영팀장 외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단속내용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야영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수영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취사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낚시 등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2844" y="2928934"/>
            <a:ext cx="878681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5-2.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지방공기업 경영개선 방안 연구 용역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사업기간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2017.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4. 4.~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8.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8.(120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  업 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42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(7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 추진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-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조직 직무조사 및 분석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인사관리 개선방안 검토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           </a:t>
            </a:r>
            <a:endParaRPr lang="en-US" altLang="ko-KR" sz="2400" b="1" kern="0" dirty="0">
              <a:latin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2844" y="3643314"/>
            <a:ext cx="871537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5-4.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자동수질측정기기 </a:t>
            </a:r>
            <a:r>
              <a:rPr lang="ko-KR" altLang="en-US" sz="2800" b="1" kern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정도검사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실시</a:t>
            </a:r>
            <a:endParaRPr lang="ko-KR" altLang="en-US" sz="2800" b="1" kern="0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7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24. ~ 8. 11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. /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영동정수장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잔류염소측정기 외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개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사 업  비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3,143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천원</a:t>
            </a: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2844" y="357166"/>
            <a:ext cx="8858250" cy="285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5-3.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지방상수도 수질 검사 실시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7. 1. ~ 7. 31.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/`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영동정수장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외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검사기관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충청북도 보건환경연구원 외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개 기관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정수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주간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월간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수도꼭지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·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분기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              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원수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대장균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월간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3286125"/>
            <a:ext cx="8929687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4"/>
          <p:cNvSpPr>
            <a:spLocks noChangeArrowheads="1"/>
          </p:cNvSpPr>
          <p:nvPr/>
        </p:nvSpPr>
        <p:spPr bwMode="auto">
          <a:xfrm>
            <a:off x="251520" y="476672"/>
            <a:ext cx="38106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4-4.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상수도 공사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추진 </a:t>
            </a:r>
          </a:p>
        </p:txBody>
      </p:sp>
      <p:graphicFrame>
        <p:nvGraphicFramePr>
          <p:cNvPr id="4" name="Group 267"/>
          <p:cNvGraphicFramePr>
            <a:graphicFrameLocks noGrp="1"/>
          </p:cNvGraphicFramePr>
          <p:nvPr/>
        </p:nvGraphicFramePr>
        <p:xfrm>
          <a:off x="214282" y="1142984"/>
          <a:ext cx="8678166" cy="5378388"/>
        </p:xfrm>
        <a:graphic>
          <a:graphicData uri="http://schemas.openxmlformats.org/drawingml/2006/table">
            <a:tbl>
              <a:tblPr/>
              <a:tblGrid>
                <a:gridCol w="1500198"/>
                <a:gridCol w="2500330"/>
                <a:gridCol w="1643074"/>
                <a:gridCol w="857256"/>
                <a:gridCol w="1785950"/>
                <a:gridCol w="391358"/>
              </a:tblGrid>
              <a:tr h="831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구  분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사   업   명  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사업량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(km)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사업비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백만원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내       용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비  고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85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계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7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건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`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2,859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80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spc="-10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노후관교체</a:t>
                      </a:r>
                      <a:endParaRPr kumimoji="1" lang="en-US" altLang="ko-KR" sz="16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공사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황간면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옥포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리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2.9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291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관로공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7381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견고딕" pitchFamily="18" charset="-127"/>
                          <a:ea typeface="HY견고딕" pitchFamily="18" charset="-127"/>
                        </a:rPr>
                        <a:t>지방상수도 </a:t>
                      </a:r>
                      <a:endParaRPr lang="en-US" altLang="ko-KR" sz="16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dirty="0" smtClean="0">
                          <a:latin typeface="HY견고딕" pitchFamily="18" charset="-127"/>
                          <a:ea typeface="HY견고딕" pitchFamily="18" charset="-127"/>
                        </a:rPr>
                        <a:t>확장공사</a:t>
                      </a:r>
                      <a:endParaRPr lang="ko-KR" altLang="en-US" sz="16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추풍령면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덕곡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,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관리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0.9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139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견고딕" pitchFamily="18" charset="-127"/>
                          <a:ea typeface="HY견고딕" pitchFamily="18" charset="-127"/>
                        </a:rPr>
                        <a:t>관로공</a:t>
                      </a:r>
                      <a:endParaRPr lang="en-US" altLang="ko-KR" sz="16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6607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견고딕" pitchFamily="18" charset="-127"/>
                          <a:ea typeface="HY견고딕" pitchFamily="18" charset="-127"/>
                        </a:rPr>
                        <a:t>마을상수도 </a:t>
                      </a:r>
                      <a:endParaRPr lang="en-US" altLang="ko-KR" sz="14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ctr" latinLnBrk="1"/>
                      <a:r>
                        <a:rPr lang="ko-KR" altLang="en-US" sz="1400" dirty="0" smtClean="0">
                          <a:latin typeface="HY견고딕" pitchFamily="18" charset="-127"/>
                          <a:ea typeface="HY견고딕" pitchFamily="18" charset="-127"/>
                        </a:rPr>
                        <a:t>개량사업</a:t>
                      </a:r>
                      <a:endParaRPr lang="ko-KR" altLang="en-US" sz="14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학산면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지내리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모리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4.3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85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견고딕" pitchFamily="18" charset="-127"/>
                          <a:ea typeface="HY견고딕" pitchFamily="18" charset="-127"/>
                        </a:rPr>
                        <a:t>관로공</a:t>
                      </a:r>
                      <a:endParaRPr lang="en-US" altLang="ko-KR" sz="16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61328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견고딕" pitchFamily="18" charset="-127"/>
                          <a:ea typeface="HY견고딕" pitchFamily="18" charset="-127"/>
                        </a:rPr>
                        <a:t>소규모수도시설개량사업</a:t>
                      </a:r>
                      <a:endParaRPr lang="ko-KR" altLang="en-US" sz="14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용화면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내룡리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본동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0.7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103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견고딕" pitchFamily="18" charset="-127"/>
                          <a:ea typeface="HY견고딕" pitchFamily="18" charset="-127"/>
                        </a:rPr>
                        <a:t>관로공</a:t>
                      </a:r>
                      <a:endParaRPr lang="en-US" altLang="ko-KR" sz="16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64584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상촌면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하도대리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하도대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3.4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235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견고딕" pitchFamily="18" charset="-127"/>
                          <a:ea typeface="HY견고딕" pitchFamily="18" charset="-127"/>
                        </a:rPr>
                        <a:t>관로공</a:t>
                      </a:r>
                      <a:endParaRPr lang="en-US" altLang="ko-KR" sz="16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6607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latin typeface="HY견고딕" pitchFamily="18" charset="-127"/>
                          <a:ea typeface="HY견고딕" pitchFamily="18" charset="-127"/>
                        </a:rPr>
                        <a:t>낙후지역먹는물</a:t>
                      </a:r>
                      <a:endParaRPr lang="en-US" altLang="ko-KR" sz="14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ctr" latinLnBrk="1"/>
                      <a:r>
                        <a:rPr lang="ko-KR" altLang="en-US" sz="1400" dirty="0" smtClean="0">
                          <a:latin typeface="HY견고딕" pitchFamily="18" charset="-127"/>
                          <a:ea typeface="HY견고딕" pitchFamily="18" charset="-127"/>
                        </a:rPr>
                        <a:t>수질개선사업</a:t>
                      </a:r>
                      <a:endParaRPr lang="ko-KR" altLang="en-US" sz="14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학산면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지내리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조령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1.3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111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mtClean="0">
                          <a:latin typeface="HY견고딕" pitchFamily="18" charset="-127"/>
                          <a:ea typeface="HY견고딕" pitchFamily="18" charset="-127"/>
                        </a:rPr>
                        <a:t>관로공</a:t>
                      </a:r>
                      <a:endParaRPr lang="en-US" altLang="ko-KR" sz="16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74727</TotalTime>
  <Words>252</Words>
  <Application>Microsoft Office PowerPoint</Application>
  <PresentationFormat>화면 슬라이드 쇼(4:3)</PresentationFormat>
  <Paragraphs>68</Paragraphs>
  <Slides>4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11456</cp:revision>
  <dcterms:modified xsi:type="dcterms:W3CDTF">2017-06-30T00:38:55Z</dcterms:modified>
</cp:coreProperties>
</file>