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226" r:id="rId1"/>
    <p:sldMasterId id="2147493755" r:id="rId2"/>
  </p:sldMasterIdLst>
  <p:notesMasterIdLst>
    <p:notesMasterId r:id="rId8"/>
  </p:notesMasterIdLst>
  <p:handoutMasterIdLst>
    <p:handoutMasterId r:id="rId9"/>
  </p:handoutMasterIdLst>
  <p:sldIdLst>
    <p:sldId id="4969" r:id="rId3"/>
    <p:sldId id="5106" r:id="rId4"/>
    <p:sldId id="5108" r:id="rId5"/>
    <p:sldId id="5102" r:id="rId6"/>
    <p:sldId id="5104" r:id="rId7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0B036"/>
    <a:srgbClr val="87EB23"/>
    <a:srgbClr val="FFFF00"/>
    <a:srgbClr val="0000CC"/>
    <a:srgbClr val="996633"/>
    <a:srgbClr val="FF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51" autoAdjust="0"/>
    <p:restoredTop sz="99679" autoAdjust="0"/>
  </p:normalViewPr>
  <p:slideViewPr>
    <p:cSldViewPr>
      <p:cViewPr varScale="1">
        <p:scale>
          <a:sx n="105" d="100"/>
          <a:sy n="105" d="100"/>
        </p:scale>
        <p:origin x="-168" y="-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3CB8CF1D-096C-4C93-A4F6-80A1A41D57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6125"/>
            <a:ext cx="4972050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F7BFB7-79E7-43FA-8835-7FBAADFB74B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DE3BD775-9BA3-4589-8BC7-89DE449956F0}" type="slidenum">
              <a:rPr lang="en-US" altLang="ko-KR" sz="1200" b="1" baseline="30000">
                <a:solidFill>
                  <a:srgbClr val="3311FD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>
                <a:spcBef>
                  <a:spcPct val="20000"/>
                </a:spcBef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sz="1200" b="1" baseline="30000">
              <a:solidFill>
                <a:srgbClr val="3311FD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6125"/>
            <a:ext cx="4968875" cy="372745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0363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ko-KR" altLang="en-US" sz="4400">
              <a:solidFill>
                <a:srgbClr val="333399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/>
        </p:nvSpPr>
        <p:spPr bwMode="auto">
          <a:xfrm>
            <a:off x="152400" y="838200"/>
            <a:ext cx="8839200" cy="5257800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3333CC"/>
              </a:buClr>
              <a:buSzPct val="60000"/>
              <a:buFont typeface="Wingdings" pitchFamily="2" charset="2"/>
              <a:buChar char="n"/>
              <a:defRPr/>
            </a:pPr>
            <a:endParaRPr lang="ko-KR" altLang="en-US" sz="2800" b="1">
              <a:solidFill>
                <a:srgbClr val="FFCF01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5975F-1402-478F-88D2-31FB6C77180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9E330D-DF33-405C-898D-5195B04828F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제목, 텍스트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4648200" y="838200"/>
            <a:ext cx="4343400" cy="25527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4648200" y="3543300"/>
            <a:ext cx="4343400" cy="25527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0BD9B-3DD3-483A-9AFD-073B996B5C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C602-1F4F-4F68-8FBC-B9333218643C}" type="datetimeFigureOut">
              <a:rPr lang="ko-KR" altLang="en-US"/>
              <a:pPr>
                <a:defRPr/>
              </a:pPr>
              <a:t>2015-03-27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494D1-7DF7-4C40-A31D-92E45666B10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446D6-1FE9-4496-A76F-D4AAC0C0C36E}" type="datetimeFigureOut">
              <a:rPr lang="ko-KR" altLang="en-US"/>
              <a:pPr>
                <a:defRPr/>
              </a:pPr>
              <a:t>2015-03-27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C9B9D-09FE-4C1C-B6C4-3ED826CB578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811EA-7EA9-4A28-92B9-25C336B7A92C}" type="datetimeFigureOut">
              <a:rPr lang="ko-KR" altLang="en-US"/>
              <a:pPr>
                <a:defRPr/>
              </a:pPr>
              <a:t>2015-03-27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B89AF-472A-435F-9EAD-B80FAD7E5F0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32E15-A2C3-40F2-AD51-45345EDB68A7}" type="datetimeFigureOut">
              <a:rPr lang="ko-KR" altLang="en-US"/>
              <a:pPr>
                <a:defRPr/>
              </a:pPr>
              <a:t>2015-03-27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927AA-DCAA-4280-83C5-6D5EB9BE9E9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55A9F-4145-4F6C-ADBE-8B232AEB16C7}" type="datetimeFigureOut">
              <a:rPr lang="ko-KR" altLang="en-US"/>
              <a:pPr>
                <a:defRPr/>
              </a:pPr>
              <a:t>2015-03-27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0DF7B-4EEA-43E1-97DC-F5CE0A508B2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A87BA-EE24-4423-B975-EE0DFA4FD7CA}" type="datetimeFigureOut">
              <a:rPr lang="ko-KR" altLang="en-US"/>
              <a:pPr>
                <a:defRPr/>
              </a:pPr>
              <a:t>2015-03-27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251E1-1A33-4D88-9790-E60AA6B1990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FF6EF-6F26-42C8-A47F-90CFC8C1E35C}" type="datetimeFigureOut">
              <a:rPr lang="ko-KR" altLang="en-US"/>
              <a:pPr>
                <a:defRPr/>
              </a:pPr>
              <a:t>2015-03-27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0585D-F3B0-4E84-BA1F-6E4F1010A2B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D912E-F6DC-4CD1-AA72-211F6E7DF1E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F0BFE-6DAF-44CC-97AA-C834A9C29B07}" type="datetimeFigureOut">
              <a:rPr lang="ko-KR" altLang="en-US"/>
              <a:pPr>
                <a:defRPr/>
              </a:pPr>
              <a:t>2015-03-27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4B719-FB3A-482D-A8EE-97C400C9852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DB5B2-5FCE-4FE9-AEA4-A01FB0179072}" type="datetimeFigureOut">
              <a:rPr lang="ko-KR" altLang="en-US"/>
              <a:pPr>
                <a:defRPr/>
              </a:pPr>
              <a:t>2015-03-27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36B99-DD20-4EFD-925E-F92FC8C2F83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0BBAB-9FFC-41E9-9C59-A3F33FC95D37}" type="datetimeFigureOut">
              <a:rPr lang="ko-KR" altLang="en-US"/>
              <a:pPr>
                <a:defRPr/>
              </a:pPr>
              <a:t>2015-03-27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C2775-CB94-4940-908C-5F19D991720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40359-0A65-4889-8298-BBAB12F492B5}" type="datetimeFigureOut">
              <a:rPr lang="ko-KR" altLang="en-US"/>
              <a:pPr>
                <a:defRPr/>
              </a:pPr>
              <a:t>2015-03-27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A8E4B-CD4F-4B67-B193-E44D61BA1D9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5FAA1-8D5A-4523-A5B3-2759308C210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0AAA99-F2F6-4445-A21E-E8B1393A65F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D9F7F-F577-489A-A1AB-CB14EF09EB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E3496-836B-46AF-9DC2-685906732A2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3C3F8-7585-429C-92B2-D6268D33E78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D6E03-F7D1-437E-BD41-A5F26D8370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A58EF7-E8B1-450F-9DE2-768B8565928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280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sz="1400" b="0" baseline="0">
                <a:solidFill>
                  <a:srgbClr val="000000"/>
                </a:solidFill>
                <a:effectLst/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sz="1400" b="0" baseline="0">
                <a:solidFill>
                  <a:srgbClr val="000000"/>
                </a:solidFill>
                <a:effectLst/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sz="1400" b="0" baseline="0">
                <a:solidFill>
                  <a:srgbClr val="000000"/>
                </a:solidFill>
                <a:effectLst/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fld id="{B8E4BA70-D5D9-4F84-A925-3FBCFE1687A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956" r:id="rId1"/>
    <p:sldLayoutId id="2147495945" r:id="rId2"/>
    <p:sldLayoutId id="2147495946" r:id="rId3"/>
    <p:sldLayoutId id="2147495947" r:id="rId4"/>
    <p:sldLayoutId id="2147495948" r:id="rId5"/>
    <p:sldLayoutId id="2147495949" r:id="rId6"/>
    <p:sldLayoutId id="2147495950" r:id="rId7"/>
    <p:sldLayoutId id="2147495951" r:id="rId8"/>
    <p:sldLayoutId id="2147495952" r:id="rId9"/>
    <p:sldLayoutId id="2147495953" r:id="rId10"/>
    <p:sldLayoutId id="2147495954" r:id="rId11"/>
    <p:sldLayoutId id="2147495955" r:id="rId12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66272F5-4726-4160-8CC1-6F0F703E684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957" r:id="rId1"/>
    <p:sldLayoutId id="2147495958" r:id="rId2"/>
    <p:sldLayoutId id="2147495959" r:id="rId3"/>
    <p:sldLayoutId id="2147495960" r:id="rId4"/>
    <p:sldLayoutId id="2147495961" r:id="rId5"/>
    <p:sldLayoutId id="2147495962" r:id="rId6"/>
    <p:sldLayoutId id="2147495963" r:id="rId7"/>
    <p:sldLayoutId id="2147495964" r:id="rId8"/>
    <p:sldLayoutId id="2147495965" r:id="rId9"/>
    <p:sldLayoutId id="2147495966" r:id="rId10"/>
    <p:sldLayoutId id="2147495967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algn="ctr"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400" b="1" baseline="30000">
              <a:solidFill>
                <a:srgbClr val="3311FD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525588" y="1844675"/>
            <a:ext cx="65516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algn="dist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상수도사업소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52352" y="305496"/>
            <a:ext cx="8208963" cy="6223242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indent="-53340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5-1. 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상수도요금 인상 추진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인상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: </a:t>
            </a:r>
            <a:r>
              <a:rPr lang="en-US" altLang="ko-KR" sz="24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30%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(759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–&gt; 988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원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000" b="1" kern="0" dirty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000" b="1" kern="0" dirty="0">
                <a:latin typeface="HY헤드라인M" pitchFamily="18" charset="-127"/>
                <a:ea typeface="HY헤드라인M" pitchFamily="18" charset="-127"/>
              </a:rPr>
              <a:t>현행 </a:t>
            </a:r>
            <a:r>
              <a:rPr lang="ko-KR" altLang="en-US" sz="2000" b="1" kern="0" dirty="0" err="1">
                <a:latin typeface="HY헤드라인M" pitchFamily="18" charset="-127"/>
                <a:ea typeface="HY헤드라인M" pitchFamily="18" charset="-127"/>
              </a:rPr>
              <a:t>요금현실화율</a:t>
            </a:r>
            <a:r>
              <a:rPr lang="ko-KR" altLang="en-US" sz="2000" b="1" kern="0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kern="0" dirty="0">
                <a:latin typeface="HY헤드라인M" pitchFamily="18" charset="-127"/>
                <a:ea typeface="HY헤드라인M" pitchFamily="18" charset="-127"/>
              </a:rPr>
              <a:t>41.3% </a:t>
            </a:r>
            <a:r>
              <a:rPr lang="ko-KR" altLang="en-US" sz="2000" b="1" kern="0" dirty="0">
                <a:latin typeface="HY헤드라인M" pitchFamily="18" charset="-127"/>
                <a:ea typeface="HY헤드라인M" pitchFamily="18" charset="-127"/>
              </a:rPr>
              <a:t>⇒ </a:t>
            </a:r>
            <a:r>
              <a:rPr lang="en-US" altLang="ko-KR" sz="2000" b="1" kern="0" dirty="0">
                <a:latin typeface="HY헤드라인M" pitchFamily="18" charset="-127"/>
                <a:ea typeface="HY헤드라인M" pitchFamily="18" charset="-127"/>
              </a:rPr>
              <a:t>53.75%</a:t>
            </a:r>
            <a:r>
              <a:rPr lang="ko-KR" altLang="en-US" sz="2000" b="1" kern="0" dirty="0">
                <a:latin typeface="HY헤드라인M" pitchFamily="18" charset="-127"/>
                <a:ea typeface="HY헤드라인M" pitchFamily="18" charset="-127"/>
              </a:rPr>
              <a:t>까지 제고</a:t>
            </a: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향후 추진일정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kern="0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000" b="1" kern="0" dirty="0" smtClean="0">
                <a:latin typeface="HY헤드라인M" pitchFamily="18" charset="-127"/>
                <a:ea typeface="HY헤드라인M" pitchFamily="18" charset="-127"/>
              </a:rPr>
              <a:t>물가대책위원회 심의    </a:t>
            </a:r>
            <a:r>
              <a:rPr lang="en-US" altLang="ko-KR" sz="2000" b="1" kern="0" dirty="0" smtClean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0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0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kern="0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000" b="1" kern="0" dirty="0" smtClean="0">
                <a:latin typeface="HY헤드라인M" pitchFamily="18" charset="-127"/>
                <a:ea typeface="HY헤드라인M" pitchFamily="18" charset="-127"/>
              </a:rPr>
              <a:t>조례 개정</a:t>
            </a:r>
            <a:r>
              <a:rPr lang="en-US" altLang="ko-KR" sz="20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b="1" kern="0" dirty="0" smtClean="0">
                <a:latin typeface="HY헤드라인M" pitchFamily="18" charset="-127"/>
                <a:ea typeface="HY헤드라인M" pitchFamily="18" charset="-127"/>
              </a:rPr>
              <a:t>안</a:t>
            </a:r>
            <a:r>
              <a:rPr lang="en-US" altLang="ko-KR" sz="20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000" b="1" kern="0" dirty="0" smtClean="0">
                <a:latin typeface="HY헤드라인M" pitchFamily="18" charset="-127"/>
                <a:ea typeface="HY헤드라인M" pitchFamily="18" charset="-127"/>
              </a:rPr>
              <a:t>입법예고 </a:t>
            </a:r>
            <a:r>
              <a:rPr lang="en-US" altLang="ko-KR" sz="2000" b="1" kern="0" dirty="0" smtClean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0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0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000" b="1" kern="0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000" b="1" kern="0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000" b="1" kern="0" dirty="0" smtClean="0">
                <a:latin typeface="HY헤드라인M" pitchFamily="18" charset="-127"/>
                <a:ea typeface="HY헤드라인M" pitchFamily="18" charset="-127"/>
              </a:rPr>
              <a:t>조례</a:t>
            </a:r>
            <a:r>
              <a:rPr lang="en-US" altLang="ko-KR" sz="2000" b="1" kern="0" dirty="0" smtClean="0"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000" b="1" kern="0" dirty="0" smtClean="0">
                <a:latin typeface="HY헤드라인M" pitchFamily="18" charset="-127"/>
                <a:ea typeface="HY헤드라인M" pitchFamily="18" charset="-127"/>
              </a:rPr>
              <a:t>규칙심의회 심의   </a:t>
            </a:r>
            <a:r>
              <a:rPr lang="en-US" altLang="ko-KR" sz="2000" b="1" kern="0" dirty="0" smtClean="0"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lang="ko-KR" altLang="en-US" sz="20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0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kern="0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000" b="1" kern="0" dirty="0" smtClean="0">
                <a:latin typeface="HY헤드라인M" pitchFamily="18" charset="-127"/>
                <a:ea typeface="HY헤드라인M" pitchFamily="18" charset="-127"/>
              </a:rPr>
              <a:t>군 의회 상정               </a:t>
            </a:r>
            <a:r>
              <a:rPr lang="en-US" altLang="ko-KR" sz="2000" b="1" kern="0" dirty="0" smtClean="0"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lang="ko-KR" altLang="en-US" sz="2000" b="1" kern="0" dirty="0" smtClean="0">
                <a:latin typeface="HY헤드라인M" pitchFamily="18" charset="-127"/>
                <a:ea typeface="HY헤드라인M" pitchFamily="18" charset="-127"/>
              </a:rPr>
              <a:t>월    </a:t>
            </a:r>
            <a:endParaRPr lang="en-US" altLang="ko-KR" sz="20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적용시기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‘15. 7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월부터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직사각형 4"/>
          <p:cNvSpPr>
            <a:spLocks noChangeArrowheads="1"/>
          </p:cNvSpPr>
          <p:nvPr/>
        </p:nvSpPr>
        <p:spPr bwMode="auto">
          <a:xfrm>
            <a:off x="149469" y="422313"/>
            <a:ext cx="69541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5-2.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지방상수도 확장 및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노후관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교체사업</a:t>
            </a:r>
          </a:p>
        </p:txBody>
      </p:sp>
      <p:graphicFrame>
        <p:nvGraphicFramePr>
          <p:cNvPr id="4" name="Group 267"/>
          <p:cNvGraphicFramePr>
            <a:graphicFrameLocks noGrp="1"/>
          </p:cNvGraphicFramePr>
          <p:nvPr/>
        </p:nvGraphicFramePr>
        <p:xfrm>
          <a:off x="251520" y="1163968"/>
          <a:ext cx="8605650" cy="4973594"/>
        </p:xfrm>
        <a:graphic>
          <a:graphicData uri="http://schemas.openxmlformats.org/drawingml/2006/table">
            <a:tbl>
              <a:tblPr/>
              <a:tblGrid>
                <a:gridCol w="853453"/>
                <a:gridCol w="2987085"/>
                <a:gridCol w="853453"/>
                <a:gridCol w="995665"/>
                <a:gridCol w="2127051"/>
                <a:gridCol w="788943"/>
              </a:tblGrid>
              <a:tr h="5329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  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  업     명 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(km)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       용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비  고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7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7.8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1,500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096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지방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상수도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확장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2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율리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지방상수도 확장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2.8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 집행 및 착공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0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2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우천리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지방상수도 확장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0.3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착공 및 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매설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0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2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고기리 지방상수도 확장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0.9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0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2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유곡리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지방상수도 확장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0.8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096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노후관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교체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2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계산리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지방상수도 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노후관교체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0.6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착공 및 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매설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0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2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초강리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지방상수도 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노후관교체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0.9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endParaRPr lang="ko-KR" alt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0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2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아암리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지방상수도 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노후관교체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1.5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endParaRPr lang="ko-KR" alt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endParaRPr lang="ko-KR" alt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직사각형 4"/>
          <p:cNvSpPr>
            <a:spLocks noChangeArrowheads="1"/>
          </p:cNvSpPr>
          <p:nvPr/>
        </p:nvSpPr>
        <p:spPr bwMode="auto">
          <a:xfrm>
            <a:off x="188143" y="422919"/>
            <a:ext cx="50770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5-3</a:t>
            </a:r>
            <a:r>
              <a:rPr lang="en-US" altLang="ko-KR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농어촌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생활용수개발사업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4"/>
          <p:cNvSpPr>
            <a:spLocks noChangeArrowheads="1"/>
          </p:cNvSpPr>
          <p:nvPr/>
        </p:nvSpPr>
        <p:spPr bwMode="auto">
          <a:xfrm>
            <a:off x="154089" y="4101220"/>
            <a:ext cx="39276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5-4.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소규모 수도시설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5" name="Group 267"/>
          <p:cNvGraphicFramePr>
            <a:graphicFrameLocks noGrp="1"/>
          </p:cNvGraphicFramePr>
          <p:nvPr/>
        </p:nvGraphicFramePr>
        <p:xfrm>
          <a:off x="251520" y="4653136"/>
          <a:ext cx="8620876" cy="1656185"/>
        </p:xfrm>
        <a:graphic>
          <a:graphicData uri="http://schemas.openxmlformats.org/drawingml/2006/table">
            <a:tbl>
              <a:tblPr/>
              <a:tblGrid>
                <a:gridCol w="853563"/>
                <a:gridCol w="3970973"/>
                <a:gridCol w="936104"/>
                <a:gridCol w="864096"/>
                <a:gridCol w="1296144"/>
                <a:gridCol w="699996"/>
              </a:tblGrid>
              <a:tr h="462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  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  업     명 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       용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비  고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71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소규모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수도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시설</a:t>
                      </a: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소규모수도시설 개량사업 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상촌면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물한리외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3)</a:t>
                      </a: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1,114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공사집행</a:t>
                      </a: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2</a:t>
                      </a: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건</a:t>
                      </a:r>
                      <a:endParaRPr kumimoji="1" lang="en-US" altLang="ko-KR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공사중</a:t>
                      </a: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2</a:t>
                      </a: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건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7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낙후지역먹는물수질개선사업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용산면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시금리외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24)</a:t>
                      </a: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25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설계중</a:t>
                      </a: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16</a:t>
                      </a: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건</a:t>
                      </a:r>
                      <a:endParaRPr kumimoji="1" lang="en-US" altLang="ko-KR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공사중</a:t>
                      </a: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 </a:t>
                      </a: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9</a:t>
                      </a: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건</a:t>
                      </a:r>
                      <a:endParaRPr kumimoji="1" lang="en-US" altLang="ko-KR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Group 267"/>
          <p:cNvGraphicFramePr>
            <a:graphicFrameLocks noGrp="1"/>
          </p:cNvGraphicFramePr>
          <p:nvPr/>
        </p:nvGraphicFramePr>
        <p:xfrm>
          <a:off x="285750" y="946150"/>
          <a:ext cx="8643998" cy="2859087"/>
        </p:xfrm>
        <a:graphic>
          <a:graphicData uri="http://schemas.openxmlformats.org/drawingml/2006/table">
            <a:tbl>
              <a:tblPr/>
              <a:tblGrid>
                <a:gridCol w="1117898"/>
                <a:gridCol w="2739754"/>
                <a:gridCol w="857256"/>
                <a:gridCol w="1000102"/>
                <a:gridCol w="2136529"/>
                <a:gridCol w="792459"/>
              </a:tblGrid>
              <a:tr h="6138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  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  업     명 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(km)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       용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비  고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3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4,391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045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농어촌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생활용수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개발사업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학산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.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양산 농어촌생활용수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정수처리시설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1,463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 및 배수공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33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 농어촌생활용수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2.4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 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착공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33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용화 농어촌생활용수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2,428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57027" y="307818"/>
            <a:ext cx="8640763" cy="302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상수원보호구역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휀스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설치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. 30. ~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. 30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.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kern="0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심천면</a:t>
            </a:r>
            <a:r>
              <a:rPr lang="ko-KR" altLang="en-US" sz="2400" b="1" kern="0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 기호리 일원</a:t>
            </a:r>
            <a:endParaRPr lang="en-US" altLang="ko-KR" sz="2400" b="1" kern="0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 업 량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334m  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출입문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 포함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27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kern="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공사 착공 및 준공</a:t>
            </a:r>
            <a:endParaRPr lang="en-US" altLang="ko-KR" sz="2400" b="1" kern="0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5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24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24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65525</TotalTime>
  <Words>309</Words>
  <Application>Microsoft Office PowerPoint</Application>
  <PresentationFormat>화면 슬라이드 쇼(4:3)</PresentationFormat>
  <Paragraphs>105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5</vt:i4>
      </vt:variant>
    </vt:vector>
  </HeadingPairs>
  <TitlesOfParts>
    <vt:vector size="7" baseType="lpstr">
      <vt:lpstr>15_조화</vt:lpstr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10415</cp:revision>
  <dcterms:modified xsi:type="dcterms:W3CDTF">2015-03-27T06:33:32Z</dcterms:modified>
</cp:coreProperties>
</file>